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8"/>
  </p:notesMasterIdLst>
  <p:sldIdLst>
    <p:sldId id="256" r:id="rId5"/>
    <p:sldId id="257" r:id="rId6"/>
    <p:sldId id="1862286716" r:id="rId7"/>
    <p:sldId id="1862286702" r:id="rId8"/>
    <p:sldId id="1862286712" r:id="rId9"/>
    <p:sldId id="281" r:id="rId10"/>
    <p:sldId id="1862286713" r:id="rId11"/>
    <p:sldId id="1862286728" r:id="rId12"/>
    <p:sldId id="1862286717" r:id="rId13"/>
    <p:sldId id="1862286720" r:id="rId14"/>
    <p:sldId id="1862286721" r:id="rId15"/>
    <p:sldId id="276" r:id="rId16"/>
    <p:sldId id="278" r:id="rId17"/>
    <p:sldId id="280" r:id="rId18"/>
    <p:sldId id="370" r:id="rId19"/>
    <p:sldId id="1862286731" r:id="rId20"/>
    <p:sldId id="1862286729" r:id="rId21"/>
    <p:sldId id="1862286723" r:id="rId22"/>
    <p:sldId id="1862286730" r:id="rId23"/>
    <p:sldId id="1862286719" r:id="rId24"/>
    <p:sldId id="263" r:id="rId25"/>
    <p:sldId id="264" r:id="rId26"/>
    <p:sldId id="265" r:id="rId27"/>
  </p:sldIdLst>
  <p:sldSz cx="18288000" cy="10287000"/>
  <p:notesSz cx="6807200" cy="9939338"/>
  <p:embeddedFontLst>
    <p:embeddedFont>
      <p:font typeface="Arimo Bold" panose="020B0604020202020204" charset="0"/>
      <p:regular r:id="rId29"/>
    </p:embeddedFont>
    <p:embeddedFont>
      <p:font typeface="Bebas Neue Bold" panose="020B0604020202020204" charset="0"/>
      <p:regular r:id="rId30"/>
    </p:embeddedFont>
    <p:embeddedFont>
      <p:font typeface="Lato" panose="020F0502020204030203" pitchFamily="34" charset="0"/>
      <p:regular r:id="rId31"/>
      <p:bold r:id="rId32"/>
      <p:italic r:id="rId33"/>
      <p:boldItalic r:id="rId34"/>
    </p:embeddedFont>
    <p:embeddedFont>
      <p:font typeface="Raleway" pitchFamily="2" charset="0"/>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Roboto Bold" panose="02000000000000000000" pitchFamily="2"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oa T. Salele" initials="ETS" lastIdx="8" clrIdx="0">
    <p:extLst>
      <p:ext uri="{19B8F6BF-5375-455C-9EA6-DF929625EA0E}">
        <p15:presenceInfo xmlns:p15="http://schemas.microsoft.com/office/powerpoint/2012/main" userId="S-1-5-21-1163553049-3900314846-2920656964-24759" providerId="AD"/>
      </p:ext>
    </p:extLst>
  </p:cmAuthor>
  <p:cmAuthor id="2" name="Gibson Susumu" initials="GS" lastIdx="10" clrIdx="1">
    <p:extLst>
      <p:ext uri="{19B8F6BF-5375-455C-9EA6-DF929625EA0E}">
        <p15:presenceInfo xmlns:p15="http://schemas.microsoft.com/office/powerpoint/2012/main" userId="S-1-5-21-1163553049-3900314846-2920656964-115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B38F0-C2D0-4135-B20E-AE1CE0AD318E}" v="1" dt="2023-10-23T00:05:51.871"/>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91083908698442"/>
          <c:y val="3.1791020292263078E-2"/>
          <c:w val="0.79245098504253231"/>
          <c:h val="0.87627978487983116"/>
        </c:manualLayout>
      </c:layout>
      <c:barChart>
        <c:barDir val="bar"/>
        <c:grouping val="clustered"/>
        <c:varyColors val="0"/>
        <c:ser>
          <c:idx val="0"/>
          <c:order val="0"/>
          <c:tx>
            <c:strRef>
              <c:f>Sheet1!$B$1</c:f>
              <c:strCache>
                <c:ptCount val="1"/>
                <c:pt idx="0">
                  <c:v>No. of diagnosis</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Anthracnose</c:v>
                </c:pt>
                <c:pt idx="1">
                  <c:v>Aphids</c:v>
                </c:pt>
                <c:pt idx="2">
                  <c:v>Leaf miner</c:v>
                </c:pt>
                <c:pt idx="3">
                  <c:v>Mealy bug</c:v>
                </c:pt>
                <c:pt idx="4">
                  <c:v>Thrips</c:v>
                </c:pt>
                <c:pt idx="5">
                  <c:v>Kava die back</c:v>
                </c:pt>
                <c:pt idx="6">
                  <c:v>Seychelles scale</c:v>
                </c:pt>
                <c:pt idx="7">
                  <c:v>Rose beetle</c:v>
                </c:pt>
                <c:pt idx="8">
                  <c:v>Spiralling whitefly</c:v>
                </c:pt>
                <c:pt idx="9">
                  <c:v>Bele stem borer</c:v>
                </c:pt>
                <c:pt idx="10">
                  <c:v>Flea beetle</c:v>
                </c:pt>
                <c:pt idx="11">
                  <c:v>Bunchy top virus</c:v>
                </c:pt>
                <c:pt idx="12">
                  <c:v>28 spotted beetle</c:v>
                </c:pt>
                <c:pt idx="13">
                  <c:v>Bacterial soft rot</c:v>
                </c:pt>
                <c:pt idx="14">
                  <c:v>Diamondback moth</c:v>
                </c:pt>
                <c:pt idx="15">
                  <c:v>Taro army worm</c:v>
                </c:pt>
                <c:pt idx="16">
                  <c:v>Gummy stem blight</c:v>
                </c:pt>
                <c:pt idx="17">
                  <c:v>Large Cabbage Moth</c:v>
                </c:pt>
                <c:pt idx="18">
                  <c:v>Powdery mildew</c:v>
                </c:pt>
                <c:pt idx="19">
                  <c:v>Root knot nematode</c:v>
                </c:pt>
                <c:pt idx="20">
                  <c:v>Stem rot</c:v>
                </c:pt>
                <c:pt idx="21">
                  <c:v>Taro beetle</c:v>
                </c:pt>
                <c:pt idx="22">
                  <c:v>Anthelia wilt</c:v>
                </c:pt>
                <c:pt idx="23">
                  <c:v>Bacterial wilt</c:v>
                </c:pt>
              </c:strCache>
            </c:strRef>
          </c:cat>
          <c:val>
            <c:numRef>
              <c:f>Sheet1!$B$2:$B$25</c:f>
              <c:numCache>
                <c:formatCode>General</c:formatCode>
                <c:ptCount val="24"/>
                <c:pt idx="0">
                  <c:v>69</c:v>
                </c:pt>
                <c:pt idx="1">
                  <c:v>38</c:v>
                </c:pt>
                <c:pt idx="2">
                  <c:v>30</c:v>
                </c:pt>
                <c:pt idx="3">
                  <c:v>28</c:v>
                </c:pt>
                <c:pt idx="4">
                  <c:v>26</c:v>
                </c:pt>
                <c:pt idx="5">
                  <c:v>23</c:v>
                </c:pt>
                <c:pt idx="6">
                  <c:v>23</c:v>
                </c:pt>
                <c:pt idx="7">
                  <c:v>19</c:v>
                </c:pt>
                <c:pt idx="8">
                  <c:v>19</c:v>
                </c:pt>
                <c:pt idx="9">
                  <c:v>18</c:v>
                </c:pt>
                <c:pt idx="10">
                  <c:v>18</c:v>
                </c:pt>
                <c:pt idx="11">
                  <c:v>16</c:v>
                </c:pt>
                <c:pt idx="12">
                  <c:v>14</c:v>
                </c:pt>
                <c:pt idx="13">
                  <c:v>14</c:v>
                </c:pt>
                <c:pt idx="14">
                  <c:v>14</c:v>
                </c:pt>
                <c:pt idx="15">
                  <c:v>14</c:v>
                </c:pt>
                <c:pt idx="16">
                  <c:v>13</c:v>
                </c:pt>
                <c:pt idx="17">
                  <c:v>13</c:v>
                </c:pt>
                <c:pt idx="18">
                  <c:v>13</c:v>
                </c:pt>
                <c:pt idx="19">
                  <c:v>13</c:v>
                </c:pt>
                <c:pt idx="20">
                  <c:v>13</c:v>
                </c:pt>
                <c:pt idx="21">
                  <c:v>13</c:v>
                </c:pt>
                <c:pt idx="22">
                  <c:v>12</c:v>
                </c:pt>
                <c:pt idx="23">
                  <c:v>11</c:v>
                </c:pt>
              </c:numCache>
            </c:numRef>
          </c:val>
          <c:extLst>
            <c:ext xmlns:c16="http://schemas.microsoft.com/office/drawing/2014/chart" uri="{C3380CC4-5D6E-409C-BE32-E72D297353CC}">
              <c16:uniqueId val="{00000000-4055-4BA8-A661-E8EA7912F9B2}"/>
            </c:ext>
          </c:extLst>
        </c:ser>
        <c:dLbls>
          <c:dLblPos val="outEnd"/>
          <c:showLegendKey val="0"/>
          <c:showVal val="1"/>
          <c:showCatName val="0"/>
          <c:showSerName val="0"/>
          <c:showPercent val="0"/>
          <c:showBubbleSize val="0"/>
        </c:dLbls>
        <c:gapWidth val="219"/>
        <c:axId val="497908400"/>
        <c:axId val="515508928"/>
      </c:barChart>
      <c:catAx>
        <c:axId val="497908400"/>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a:t>Pests and diseases</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15508928"/>
        <c:crosses val="autoZero"/>
        <c:auto val="1"/>
        <c:lblAlgn val="ctr"/>
        <c:lblOffset val="100"/>
        <c:noMultiLvlLbl val="0"/>
      </c:catAx>
      <c:valAx>
        <c:axId val="515508928"/>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a:t>Number of diagnosis</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497908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E495D2-9457-422E-AE99-E4764669262D}" type="doc">
      <dgm:prSet loTypeId="urn:microsoft.com/office/officeart/2005/8/layout/cycle3" loCatId="cycle" qsTypeId="urn:microsoft.com/office/officeart/2005/8/quickstyle/simple2" qsCatId="simple" csTypeId="urn:microsoft.com/office/officeart/2005/8/colors/accent0_3" csCatId="mainScheme" phldr="1"/>
      <dgm:spPr/>
      <dgm:t>
        <a:bodyPr/>
        <a:lstStyle/>
        <a:p>
          <a:endParaRPr lang="en-US"/>
        </a:p>
      </dgm:t>
    </dgm:pt>
    <dgm:pt modelId="{3D9D8FFC-2E31-4CCB-9F5E-AD5D1994B90D}">
      <dgm:prSet/>
      <dgm:spPr/>
      <dgm:t>
        <a:bodyPr/>
        <a:lstStyle/>
        <a:p>
          <a:r>
            <a:rPr lang="en-AU"/>
            <a:t>Declining food production per capita</a:t>
          </a:r>
          <a:endParaRPr lang="en-US"/>
        </a:p>
      </dgm:t>
    </dgm:pt>
    <dgm:pt modelId="{34CA039F-AAE4-4B92-B5EC-A57B27B977E5}" type="parTrans" cxnId="{1351605F-5064-438D-9578-32E2E43347DE}">
      <dgm:prSet/>
      <dgm:spPr/>
      <dgm:t>
        <a:bodyPr/>
        <a:lstStyle/>
        <a:p>
          <a:endParaRPr lang="en-US"/>
        </a:p>
      </dgm:t>
    </dgm:pt>
    <dgm:pt modelId="{3FAEF185-1C57-4E91-B001-B0D612CBE090}" type="sibTrans" cxnId="{1351605F-5064-438D-9578-32E2E43347DE}">
      <dgm:prSet/>
      <dgm:spPr/>
      <dgm:t>
        <a:bodyPr/>
        <a:lstStyle/>
        <a:p>
          <a:endParaRPr lang="en-US"/>
        </a:p>
      </dgm:t>
    </dgm:pt>
    <dgm:pt modelId="{EE3B354E-E8D4-4368-B153-A64A215761C0}">
      <dgm:prSet/>
      <dgm:spPr/>
      <dgm:t>
        <a:bodyPr/>
        <a:lstStyle/>
        <a:p>
          <a:r>
            <a:rPr lang="en-AU"/>
            <a:t>High dependency on imported food items</a:t>
          </a:r>
          <a:endParaRPr lang="en-US"/>
        </a:p>
      </dgm:t>
    </dgm:pt>
    <dgm:pt modelId="{54758AC1-7794-4192-8BC1-AA70865C0CF2}" type="parTrans" cxnId="{26F2689B-654D-4A7D-9875-01424663E5A6}">
      <dgm:prSet/>
      <dgm:spPr/>
      <dgm:t>
        <a:bodyPr/>
        <a:lstStyle/>
        <a:p>
          <a:endParaRPr lang="en-US"/>
        </a:p>
      </dgm:t>
    </dgm:pt>
    <dgm:pt modelId="{A3444A19-582A-45A1-8DCC-3D8EDDD265E6}" type="sibTrans" cxnId="{26F2689B-654D-4A7D-9875-01424663E5A6}">
      <dgm:prSet/>
      <dgm:spPr/>
      <dgm:t>
        <a:bodyPr/>
        <a:lstStyle/>
        <a:p>
          <a:endParaRPr lang="en-US"/>
        </a:p>
      </dgm:t>
    </dgm:pt>
    <dgm:pt modelId="{EFF072CC-C6DA-4A17-9CB6-A9478D5115D4}">
      <dgm:prSet/>
      <dgm:spPr/>
      <dgm:t>
        <a:bodyPr/>
        <a:lstStyle/>
        <a:p>
          <a:r>
            <a:rPr lang="en-AU"/>
            <a:t>Reduced number of farmers</a:t>
          </a:r>
          <a:endParaRPr lang="en-US"/>
        </a:p>
      </dgm:t>
    </dgm:pt>
    <dgm:pt modelId="{E80A861A-B8D8-4FAC-8A6C-A914E6A26D4D}" type="parTrans" cxnId="{A5B8D1F7-B209-47E7-B631-674EC3C33068}">
      <dgm:prSet/>
      <dgm:spPr/>
      <dgm:t>
        <a:bodyPr/>
        <a:lstStyle/>
        <a:p>
          <a:endParaRPr lang="en-US"/>
        </a:p>
      </dgm:t>
    </dgm:pt>
    <dgm:pt modelId="{BEC692FC-EFCF-4E70-AA36-1B88F8C8AFD5}" type="sibTrans" cxnId="{A5B8D1F7-B209-47E7-B631-674EC3C33068}">
      <dgm:prSet/>
      <dgm:spPr/>
      <dgm:t>
        <a:bodyPr/>
        <a:lstStyle/>
        <a:p>
          <a:endParaRPr lang="en-US"/>
        </a:p>
      </dgm:t>
    </dgm:pt>
    <dgm:pt modelId="{BC15D653-3F97-4331-8C41-DE27C9640431}">
      <dgm:prSet/>
      <dgm:spPr/>
      <dgm:t>
        <a:bodyPr/>
        <a:lstStyle/>
        <a:p>
          <a:r>
            <a:rPr lang="en-AU"/>
            <a:t>Increasing NCD rates</a:t>
          </a:r>
          <a:endParaRPr lang="en-US"/>
        </a:p>
      </dgm:t>
    </dgm:pt>
    <dgm:pt modelId="{3D738313-5B50-4B4A-8995-9CE4AFEDF784}" type="parTrans" cxnId="{BD7D85D6-3B7D-4DC3-A5D5-95E45870D817}">
      <dgm:prSet/>
      <dgm:spPr/>
      <dgm:t>
        <a:bodyPr/>
        <a:lstStyle/>
        <a:p>
          <a:endParaRPr lang="en-US"/>
        </a:p>
      </dgm:t>
    </dgm:pt>
    <dgm:pt modelId="{B9E21550-A02C-4A75-8DF3-725931304F72}" type="sibTrans" cxnId="{BD7D85D6-3B7D-4DC3-A5D5-95E45870D817}">
      <dgm:prSet/>
      <dgm:spPr/>
      <dgm:t>
        <a:bodyPr/>
        <a:lstStyle/>
        <a:p>
          <a:endParaRPr lang="en-US"/>
        </a:p>
      </dgm:t>
    </dgm:pt>
    <dgm:pt modelId="{7FFB8FB9-56AA-4194-8BF3-D2BA7FDBD411}">
      <dgm:prSet/>
      <dgm:spPr/>
      <dgm:t>
        <a:bodyPr/>
        <a:lstStyle/>
        <a:p>
          <a:r>
            <a:rPr lang="en-AU"/>
            <a:t>Increasing population growth</a:t>
          </a:r>
          <a:endParaRPr lang="en-US"/>
        </a:p>
      </dgm:t>
    </dgm:pt>
    <dgm:pt modelId="{1D2737CB-8867-4709-B41C-BD49133B7A88}" type="parTrans" cxnId="{AA659CB4-D483-4CF8-87C1-1E0D8162AE49}">
      <dgm:prSet/>
      <dgm:spPr/>
      <dgm:t>
        <a:bodyPr/>
        <a:lstStyle/>
        <a:p>
          <a:endParaRPr lang="en-US"/>
        </a:p>
      </dgm:t>
    </dgm:pt>
    <dgm:pt modelId="{03027DB2-DBC5-4ADF-AC42-6C16A3F7AAF7}" type="sibTrans" cxnId="{AA659CB4-D483-4CF8-87C1-1E0D8162AE49}">
      <dgm:prSet/>
      <dgm:spPr/>
      <dgm:t>
        <a:bodyPr/>
        <a:lstStyle/>
        <a:p>
          <a:endParaRPr lang="en-US"/>
        </a:p>
      </dgm:t>
    </dgm:pt>
    <dgm:pt modelId="{8603886F-B892-4D88-9936-705104164953}">
      <dgm:prSet/>
      <dgm:spPr/>
      <dgm:t>
        <a:bodyPr/>
        <a:lstStyle/>
        <a:p>
          <a:r>
            <a:rPr lang="en-US"/>
            <a:t>Limited land area</a:t>
          </a:r>
        </a:p>
      </dgm:t>
    </dgm:pt>
    <dgm:pt modelId="{3EC17AD9-999D-4B23-9327-D4756038F706}" type="parTrans" cxnId="{D0396166-AC2F-4B4C-B91D-1530178A37F3}">
      <dgm:prSet/>
      <dgm:spPr/>
      <dgm:t>
        <a:bodyPr/>
        <a:lstStyle/>
        <a:p>
          <a:endParaRPr lang="en-AU"/>
        </a:p>
      </dgm:t>
    </dgm:pt>
    <dgm:pt modelId="{CEE7BE35-17D1-4F5D-875D-729B4267150E}" type="sibTrans" cxnId="{D0396166-AC2F-4B4C-B91D-1530178A37F3}">
      <dgm:prSet/>
      <dgm:spPr/>
      <dgm:t>
        <a:bodyPr/>
        <a:lstStyle/>
        <a:p>
          <a:endParaRPr lang="en-AU"/>
        </a:p>
      </dgm:t>
    </dgm:pt>
    <dgm:pt modelId="{C5982F0B-6E23-4211-AF5B-AD6FCDA7EFC3}">
      <dgm:prSet/>
      <dgm:spPr/>
      <dgm:t>
        <a:bodyPr/>
        <a:lstStyle/>
        <a:p>
          <a:r>
            <a:rPr lang="en-US"/>
            <a:t>Loss of forest cover</a:t>
          </a:r>
        </a:p>
      </dgm:t>
    </dgm:pt>
    <dgm:pt modelId="{B3F6FB1D-77D4-4C8F-8588-963A75141BD8}" type="parTrans" cxnId="{356238C2-78EF-4762-AD27-4F507C907274}">
      <dgm:prSet/>
      <dgm:spPr/>
      <dgm:t>
        <a:bodyPr/>
        <a:lstStyle/>
        <a:p>
          <a:endParaRPr lang="en-AU"/>
        </a:p>
      </dgm:t>
    </dgm:pt>
    <dgm:pt modelId="{4CD38AE9-BAB9-4E61-9E93-4DEF033E0C75}" type="sibTrans" cxnId="{356238C2-78EF-4762-AD27-4F507C907274}">
      <dgm:prSet/>
      <dgm:spPr/>
      <dgm:t>
        <a:bodyPr/>
        <a:lstStyle/>
        <a:p>
          <a:endParaRPr lang="en-AU"/>
        </a:p>
      </dgm:t>
    </dgm:pt>
    <dgm:pt modelId="{EB6D4B82-6875-49E8-B8D5-D7379617DF51}">
      <dgm:prSet/>
      <dgm:spPr>
        <a:solidFill>
          <a:srgbClr val="FF0000"/>
        </a:solidFill>
      </dgm:spPr>
      <dgm:t>
        <a:bodyPr/>
        <a:lstStyle/>
        <a:p>
          <a:r>
            <a:rPr lang="en-US"/>
            <a:t>Soil health</a:t>
          </a:r>
        </a:p>
      </dgm:t>
    </dgm:pt>
    <dgm:pt modelId="{07ACE017-0946-409B-B8AA-62C6B8B7A2D0}" type="parTrans" cxnId="{6CE7B066-F6F4-4EC4-BFEA-AA1C5A5CF885}">
      <dgm:prSet/>
      <dgm:spPr/>
      <dgm:t>
        <a:bodyPr/>
        <a:lstStyle/>
        <a:p>
          <a:endParaRPr lang="en-AU"/>
        </a:p>
      </dgm:t>
    </dgm:pt>
    <dgm:pt modelId="{5DBF4E47-3F81-4B50-9EA3-63E181313AC5}" type="sibTrans" cxnId="{6CE7B066-F6F4-4EC4-BFEA-AA1C5A5CF885}">
      <dgm:prSet/>
      <dgm:spPr/>
      <dgm:t>
        <a:bodyPr/>
        <a:lstStyle/>
        <a:p>
          <a:endParaRPr lang="en-AU"/>
        </a:p>
      </dgm:t>
    </dgm:pt>
    <dgm:pt modelId="{7FE6D3CD-6C18-4EF1-8D7B-7FC138BF5B2C}">
      <dgm:prSet/>
      <dgm:spPr>
        <a:solidFill>
          <a:srgbClr val="FF0000"/>
        </a:solidFill>
      </dgm:spPr>
      <dgm:t>
        <a:bodyPr/>
        <a:lstStyle/>
        <a:p>
          <a:r>
            <a:rPr lang="en-US"/>
            <a:t>Increased incidence of pests and diseases</a:t>
          </a:r>
        </a:p>
      </dgm:t>
    </dgm:pt>
    <dgm:pt modelId="{48BAB0F8-2FE4-45AD-B569-3D7D959BE33B}" type="parTrans" cxnId="{3C67E6D1-7ABB-434D-9CAA-953903B0036A}">
      <dgm:prSet/>
      <dgm:spPr/>
      <dgm:t>
        <a:bodyPr/>
        <a:lstStyle/>
        <a:p>
          <a:endParaRPr lang="en-AU"/>
        </a:p>
      </dgm:t>
    </dgm:pt>
    <dgm:pt modelId="{E312A7CF-D1D0-4AE1-A34F-7D6FB66F30C5}" type="sibTrans" cxnId="{3C67E6D1-7ABB-434D-9CAA-953903B0036A}">
      <dgm:prSet/>
      <dgm:spPr/>
      <dgm:t>
        <a:bodyPr/>
        <a:lstStyle/>
        <a:p>
          <a:endParaRPr lang="en-AU"/>
        </a:p>
      </dgm:t>
    </dgm:pt>
    <dgm:pt modelId="{5100D14D-A205-4A4B-8AC3-9A3084215B67}">
      <dgm:prSet/>
      <dgm:spPr/>
      <dgm:t>
        <a:bodyPr/>
        <a:lstStyle/>
        <a:p>
          <a:r>
            <a:rPr lang="en-US"/>
            <a:t>Land degradation</a:t>
          </a:r>
        </a:p>
      </dgm:t>
    </dgm:pt>
    <dgm:pt modelId="{3542E740-49AD-4337-8F7F-B8D0A16BC5E6}" type="parTrans" cxnId="{2C829528-7EC9-4BF5-8573-72318B686A2D}">
      <dgm:prSet/>
      <dgm:spPr/>
      <dgm:t>
        <a:bodyPr/>
        <a:lstStyle/>
        <a:p>
          <a:endParaRPr lang="en-AU"/>
        </a:p>
      </dgm:t>
    </dgm:pt>
    <dgm:pt modelId="{D0CBB547-6787-4335-88B0-DC58D2470AF7}" type="sibTrans" cxnId="{2C829528-7EC9-4BF5-8573-72318B686A2D}">
      <dgm:prSet/>
      <dgm:spPr/>
      <dgm:t>
        <a:bodyPr/>
        <a:lstStyle/>
        <a:p>
          <a:endParaRPr lang="en-AU"/>
        </a:p>
      </dgm:t>
    </dgm:pt>
    <dgm:pt modelId="{60677CF8-B8C0-468C-879E-DBE6B856D7DD}" type="pres">
      <dgm:prSet presAssocID="{BAE495D2-9457-422E-AE99-E4764669262D}" presName="Name0" presStyleCnt="0">
        <dgm:presLayoutVars>
          <dgm:dir/>
          <dgm:resizeHandles val="exact"/>
        </dgm:presLayoutVars>
      </dgm:prSet>
      <dgm:spPr/>
    </dgm:pt>
    <dgm:pt modelId="{53298690-0371-48A2-9792-3D7A07D825E3}" type="pres">
      <dgm:prSet presAssocID="{BAE495D2-9457-422E-AE99-E4764669262D}" presName="cycle" presStyleCnt="0"/>
      <dgm:spPr/>
    </dgm:pt>
    <dgm:pt modelId="{7D790094-E2C2-493D-9C16-D37058DF89F6}" type="pres">
      <dgm:prSet presAssocID="{8603886F-B892-4D88-9936-705104164953}" presName="nodeFirstNode" presStyleLbl="node1" presStyleIdx="0" presStyleCnt="10">
        <dgm:presLayoutVars>
          <dgm:bulletEnabled val="1"/>
        </dgm:presLayoutVars>
      </dgm:prSet>
      <dgm:spPr/>
    </dgm:pt>
    <dgm:pt modelId="{B9BC61C4-3F68-4AE7-8582-19CA480C35F0}" type="pres">
      <dgm:prSet presAssocID="{CEE7BE35-17D1-4F5D-875D-729B4267150E}" presName="sibTransFirstNode" presStyleLbl="bgShp" presStyleIdx="0" presStyleCnt="1"/>
      <dgm:spPr/>
    </dgm:pt>
    <dgm:pt modelId="{C2641A46-DF91-4EB0-A732-744B603D29C1}" type="pres">
      <dgm:prSet presAssocID="{C5982F0B-6E23-4211-AF5B-AD6FCDA7EFC3}" presName="nodeFollowingNodes" presStyleLbl="node1" presStyleIdx="1" presStyleCnt="10">
        <dgm:presLayoutVars>
          <dgm:bulletEnabled val="1"/>
        </dgm:presLayoutVars>
      </dgm:prSet>
      <dgm:spPr/>
    </dgm:pt>
    <dgm:pt modelId="{EE11A053-B90E-4E9F-845E-D54AC247BD54}" type="pres">
      <dgm:prSet presAssocID="{EB6D4B82-6875-49E8-B8D5-D7379617DF51}" presName="nodeFollowingNodes" presStyleLbl="node1" presStyleIdx="2" presStyleCnt="10">
        <dgm:presLayoutVars>
          <dgm:bulletEnabled val="1"/>
        </dgm:presLayoutVars>
      </dgm:prSet>
      <dgm:spPr/>
    </dgm:pt>
    <dgm:pt modelId="{77F8B500-E848-4B5C-90AE-A0093CCE6388}" type="pres">
      <dgm:prSet presAssocID="{7FE6D3CD-6C18-4EF1-8D7B-7FC138BF5B2C}" presName="nodeFollowingNodes" presStyleLbl="node1" presStyleIdx="3" presStyleCnt="10">
        <dgm:presLayoutVars>
          <dgm:bulletEnabled val="1"/>
        </dgm:presLayoutVars>
      </dgm:prSet>
      <dgm:spPr/>
    </dgm:pt>
    <dgm:pt modelId="{DCC1C8F1-B5FB-4558-9D72-342F367D6732}" type="pres">
      <dgm:prSet presAssocID="{3D9D8FFC-2E31-4CCB-9F5E-AD5D1994B90D}" presName="nodeFollowingNodes" presStyleLbl="node1" presStyleIdx="4" presStyleCnt="10">
        <dgm:presLayoutVars>
          <dgm:bulletEnabled val="1"/>
        </dgm:presLayoutVars>
      </dgm:prSet>
      <dgm:spPr/>
    </dgm:pt>
    <dgm:pt modelId="{37F9A699-DD02-4D5B-93E1-F3ACDE21A013}" type="pres">
      <dgm:prSet presAssocID="{EE3B354E-E8D4-4368-B153-A64A215761C0}" presName="nodeFollowingNodes" presStyleLbl="node1" presStyleIdx="5" presStyleCnt="10">
        <dgm:presLayoutVars>
          <dgm:bulletEnabled val="1"/>
        </dgm:presLayoutVars>
      </dgm:prSet>
      <dgm:spPr/>
    </dgm:pt>
    <dgm:pt modelId="{DDBD0B71-4946-43EB-B79D-C5F36F61317B}" type="pres">
      <dgm:prSet presAssocID="{EFF072CC-C6DA-4A17-9CB6-A9478D5115D4}" presName="nodeFollowingNodes" presStyleLbl="node1" presStyleIdx="6" presStyleCnt="10">
        <dgm:presLayoutVars>
          <dgm:bulletEnabled val="1"/>
        </dgm:presLayoutVars>
      </dgm:prSet>
      <dgm:spPr/>
    </dgm:pt>
    <dgm:pt modelId="{D9BD6EF0-F3AF-46D6-816D-009733AF2E54}" type="pres">
      <dgm:prSet presAssocID="{BC15D653-3F97-4331-8C41-DE27C9640431}" presName="nodeFollowingNodes" presStyleLbl="node1" presStyleIdx="7" presStyleCnt="10">
        <dgm:presLayoutVars>
          <dgm:bulletEnabled val="1"/>
        </dgm:presLayoutVars>
      </dgm:prSet>
      <dgm:spPr/>
    </dgm:pt>
    <dgm:pt modelId="{D11411B1-2A33-4F2C-9AF1-26549662AF9E}" type="pres">
      <dgm:prSet presAssocID="{7FFB8FB9-56AA-4194-8BF3-D2BA7FDBD411}" presName="nodeFollowingNodes" presStyleLbl="node1" presStyleIdx="8" presStyleCnt="10">
        <dgm:presLayoutVars>
          <dgm:bulletEnabled val="1"/>
        </dgm:presLayoutVars>
      </dgm:prSet>
      <dgm:spPr/>
    </dgm:pt>
    <dgm:pt modelId="{295C56C7-2482-4AC3-82D4-222A263D5F9A}" type="pres">
      <dgm:prSet presAssocID="{5100D14D-A205-4A4B-8AC3-9A3084215B67}" presName="nodeFollowingNodes" presStyleLbl="node1" presStyleIdx="9" presStyleCnt="10">
        <dgm:presLayoutVars>
          <dgm:bulletEnabled val="1"/>
        </dgm:presLayoutVars>
      </dgm:prSet>
      <dgm:spPr/>
    </dgm:pt>
  </dgm:ptLst>
  <dgm:cxnLst>
    <dgm:cxn modelId="{A7DA9113-F17C-4093-8250-DD4CB6DBD83C}" type="presOf" srcId="{7FFB8FB9-56AA-4194-8BF3-D2BA7FDBD411}" destId="{D11411B1-2A33-4F2C-9AF1-26549662AF9E}" srcOrd="0" destOrd="0" presId="urn:microsoft.com/office/officeart/2005/8/layout/cycle3"/>
    <dgm:cxn modelId="{2D856C1D-761A-4ABD-A84C-AFABAB5CE4B3}" type="presOf" srcId="{CEE7BE35-17D1-4F5D-875D-729B4267150E}" destId="{B9BC61C4-3F68-4AE7-8582-19CA480C35F0}" srcOrd="0" destOrd="0" presId="urn:microsoft.com/office/officeart/2005/8/layout/cycle3"/>
    <dgm:cxn modelId="{04C61326-909B-4F00-932F-0D45FAED7857}" type="presOf" srcId="{BAE495D2-9457-422E-AE99-E4764669262D}" destId="{60677CF8-B8C0-468C-879E-DBE6B856D7DD}" srcOrd="0" destOrd="0" presId="urn:microsoft.com/office/officeart/2005/8/layout/cycle3"/>
    <dgm:cxn modelId="{2C829528-7EC9-4BF5-8573-72318B686A2D}" srcId="{BAE495D2-9457-422E-AE99-E4764669262D}" destId="{5100D14D-A205-4A4B-8AC3-9A3084215B67}" srcOrd="9" destOrd="0" parTransId="{3542E740-49AD-4337-8F7F-B8D0A16BC5E6}" sibTransId="{D0CBB547-6787-4335-88B0-DC58D2470AF7}"/>
    <dgm:cxn modelId="{1351605F-5064-438D-9578-32E2E43347DE}" srcId="{BAE495D2-9457-422E-AE99-E4764669262D}" destId="{3D9D8FFC-2E31-4CCB-9F5E-AD5D1994B90D}" srcOrd="4" destOrd="0" parTransId="{34CA039F-AAE4-4B92-B5EC-A57B27B977E5}" sibTransId="{3FAEF185-1C57-4E91-B001-B0D612CBE090}"/>
    <dgm:cxn modelId="{D0396166-AC2F-4B4C-B91D-1530178A37F3}" srcId="{BAE495D2-9457-422E-AE99-E4764669262D}" destId="{8603886F-B892-4D88-9936-705104164953}" srcOrd="0" destOrd="0" parTransId="{3EC17AD9-999D-4B23-9327-D4756038F706}" sibTransId="{CEE7BE35-17D1-4F5D-875D-729B4267150E}"/>
    <dgm:cxn modelId="{6CE7B066-F6F4-4EC4-BFEA-AA1C5A5CF885}" srcId="{BAE495D2-9457-422E-AE99-E4764669262D}" destId="{EB6D4B82-6875-49E8-B8D5-D7379617DF51}" srcOrd="2" destOrd="0" parTransId="{07ACE017-0946-409B-B8AA-62C6B8B7A2D0}" sibTransId="{5DBF4E47-3F81-4B50-9EA3-63E181313AC5}"/>
    <dgm:cxn modelId="{CD6FFB53-2C57-4A9D-9F07-AA7929F45D98}" type="presOf" srcId="{3D9D8FFC-2E31-4CCB-9F5E-AD5D1994B90D}" destId="{DCC1C8F1-B5FB-4558-9D72-342F367D6732}" srcOrd="0" destOrd="0" presId="urn:microsoft.com/office/officeart/2005/8/layout/cycle3"/>
    <dgm:cxn modelId="{140F3C5A-F011-476A-8D90-5B398D70ADC1}" type="presOf" srcId="{8603886F-B892-4D88-9936-705104164953}" destId="{7D790094-E2C2-493D-9C16-D37058DF89F6}" srcOrd="0" destOrd="0" presId="urn:microsoft.com/office/officeart/2005/8/layout/cycle3"/>
    <dgm:cxn modelId="{BFBE7D7A-80AE-4361-8F11-945BE72A0EDF}" type="presOf" srcId="{5100D14D-A205-4A4B-8AC3-9A3084215B67}" destId="{295C56C7-2482-4AC3-82D4-222A263D5F9A}" srcOrd="0" destOrd="0" presId="urn:microsoft.com/office/officeart/2005/8/layout/cycle3"/>
    <dgm:cxn modelId="{26F2689B-654D-4A7D-9875-01424663E5A6}" srcId="{BAE495D2-9457-422E-AE99-E4764669262D}" destId="{EE3B354E-E8D4-4368-B153-A64A215761C0}" srcOrd="5" destOrd="0" parTransId="{54758AC1-7794-4192-8BC1-AA70865C0CF2}" sibTransId="{A3444A19-582A-45A1-8DCC-3D8EDDD265E6}"/>
    <dgm:cxn modelId="{24D29DAE-A040-40E6-B7C1-00F07CB54C9C}" type="presOf" srcId="{BC15D653-3F97-4331-8C41-DE27C9640431}" destId="{D9BD6EF0-F3AF-46D6-816D-009733AF2E54}" srcOrd="0" destOrd="0" presId="urn:microsoft.com/office/officeart/2005/8/layout/cycle3"/>
    <dgm:cxn modelId="{AA659CB4-D483-4CF8-87C1-1E0D8162AE49}" srcId="{BAE495D2-9457-422E-AE99-E4764669262D}" destId="{7FFB8FB9-56AA-4194-8BF3-D2BA7FDBD411}" srcOrd="8" destOrd="0" parTransId="{1D2737CB-8867-4709-B41C-BD49133B7A88}" sibTransId="{03027DB2-DBC5-4ADF-AC42-6C16A3F7AAF7}"/>
    <dgm:cxn modelId="{356238C2-78EF-4762-AD27-4F507C907274}" srcId="{BAE495D2-9457-422E-AE99-E4764669262D}" destId="{C5982F0B-6E23-4211-AF5B-AD6FCDA7EFC3}" srcOrd="1" destOrd="0" parTransId="{B3F6FB1D-77D4-4C8F-8588-963A75141BD8}" sibTransId="{4CD38AE9-BAB9-4E61-9E93-4DEF033E0C75}"/>
    <dgm:cxn modelId="{D4DA2DC4-4971-46FA-80EE-DA0050592EC8}" type="presOf" srcId="{C5982F0B-6E23-4211-AF5B-AD6FCDA7EFC3}" destId="{C2641A46-DF91-4EB0-A732-744B603D29C1}" srcOrd="0" destOrd="0" presId="urn:microsoft.com/office/officeart/2005/8/layout/cycle3"/>
    <dgm:cxn modelId="{FE9D2FC5-D769-4536-89BB-00EAE41815F6}" type="presOf" srcId="{EB6D4B82-6875-49E8-B8D5-D7379617DF51}" destId="{EE11A053-B90E-4E9F-845E-D54AC247BD54}" srcOrd="0" destOrd="0" presId="urn:microsoft.com/office/officeart/2005/8/layout/cycle3"/>
    <dgm:cxn modelId="{3C67E6D1-7ABB-434D-9CAA-953903B0036A}" srcId="{BAE495D2-9457-422E-AE99-E4764669262D}" destId="{7FE6D3CD-6C18-4EF1-8D7B-7FC138BF5B2C}" srcOrd="3" destOrd="0" parTransId="{48BAB0F8-2FE4-45AD-B569-3D7D959BE33B}" sibTransId="{E312A7CF-D1D0-4AE1-A34F-7D6FB66F30C5}"/>
    <dgm:cxn modelId="{BD7D85D6-3B7D-4DC3-A5D5-95E45870D817}" srcId="{BAE495D2-9457-422E-AE99-E4764669262D}" destId="{BC15D653-3F97-4331-8C41-DE27C9640431}" srcOrd="7" destOrd="0" parTransId="{3D738313-5B50-4B4A-8995-9CE4AFEDF784}" sibTransId="{B9E21550-A02C-4A75-8DF3-725931304F72}"/>
    <dgm:cxn modelId="{2E3871D9-9FC2-48C2-933D-8CA2AD631F4F}" type="presOf" srcId="{EFF072CC-C6DA-4A17-9CB6-A9478D5115D4}" destId="{DDBD0B71-4946-43EB-B79D-C5F36F61317B}" srcOrd="0" destOrd="0" presId="urn:microsoft.com/office/officeart/2005/8/layout/cycle3"/>
    <dgm:cxn modelId="{0AA411ED-1503-4935-AB75-27428F5D01F9}" type="presOf" srcId="{EE3B354E-E8D4-4368-B153-A64A215761C0}" destId="{37F9A699-DD02-4D5B-93E1-F3ACDE21A013}" srcOrd="0" destOrd="0" presId="urn:microsoft.com/office/officeart/2005/8/layout/cycle3"/>
    <dgm:cxn modelId="{FF709DF4-738A-45E2-9620-BF51DB22CC9B}" type="presOf" srcId="{7FE6D3CD-6C18-4EF1-8D7B-7FC138BF5B2C}" destId="{77F8B500-E848-4B5C-90AE-A0093CCE6388}" srcOrd="0" destOrd="0" presId="urn:microsoft.com/office/officeart/2005/8/layout/cycle3"/>
    <dgm:cxn modelId="{A5B8D1F7-B209-47E7-B631-674EC3C33068}" srcId="{BAE495D2-9457-422E-AE99-E4764669262D}" destId="{EFF072CC-C6DA-4A17-9CB6-A9478D5115D4}" srcOrd="6" destOrd="0" parTransId="{E80A861A-B8D8-4FAC-8A6C-A914E6A26D4D}" sibTransId="{BEC692FC-EFCF-4E70-AA36-1B88F8C8AFD5}"/>
    <dgm:cxn modelId="{2D76248A-B2CC-4078-A577-A4B2A3EB787D}" type="presParOf" srcId="{60677CF8-B8C0-468C-879E-DBE6B856D7DD}" destId="{53298690-0371-48A2-9792-3D7A07D825E3}" srcOrd="0" destOrd="0" presId="urn:microsoft.com/office/officeart/2005/8/layout/cycle3"/>
    <dgm:cxn modelId="{4DAF6EC3-F0EC-4498-9CFA-4C810D3CC794}" type="presParOf" srcId="{53298690-0371-48A2-9792-3D7A07D825E3}" destId="{7D790094-E2C2-493D-9C16-D37058DF89F6}" srcOrd="0" destOrd="0" presId="urn:microsoft.com/office/officeart/2005/8/layout/cycle3"/>
    <dgm:cxn modelId="{09597F3B-AC1B-40D7-B3B2-BCE3C8F1A274}" type="presParOf" srcId="{53298690-0371-48A2-9792-3D7A07D825E3}" destId="{B9BC61C4-3F68-4AE7-8582-19CA480C35F0}" srcOrd="1" destOrd="0" presId="urn:microsoft.com/office/officeart/2005/8/layout/cycle3"/>
    <dgm:cxn modelId="{FE024A92-A4DE-4EED-804D-E0103B3334E9}" type="presParOf" srcId="{53298690-0371-48A2-9792-3D7A07D825E3}" destId="{C2641A46-DF91-4EB0-A732-744B603D29C1}" srcOrd="2" destOrd="0" presId="urn:microsoft.com/office/officeart/2005/8/layout/cycle3"/>
    <dgm:cxn modelId="{6922A4F4-DB5B-46AD-84D1-2E1FEB33B840}" type="presParOf" srcId="{53298690-0371-48A2-9792-3D7A07D825E3}" destId="{EE11A053-B90E-4E9F-845E-D54AC247BD54}" srcOrd="3" destOrd="0" presId="urn:microsoft.com/office/officeart/2005/8/layout/cycle3"/>
    <dgm:cxn modelId="{547E0064-4558-4761-A33F-4B9D7FADAE67}" type="presParOf" srcId="{53298690-0371-48A2-9792-3D7A07D825E3}" destId="{77F8B500-E848-4B5C-90AE-A0093CCE6388}" srcOrd="4" destOrd="0" presId="urn:microsoft.com/office/officeart/2005/8/layout/cycle3"/>
    <dgm:cxn modelId="{60CD2BE5-9A3F-4A6D-86BE-326FEF39A262}" type="presParOf" srcId="{53298690-0371-48A2-9792-3D7A07D825E3}" destId="{DCC1C8F1-B5FB-4558-9D72-342F367D6732}" srcOrd="5" destOrd="0" presId="urn:microsoft.com/office/officeart/2005/8/layout/cycle3"/>
    <dgm:cxn modelId="{E28FD331-C591-415F-8E8D-AADE20257ADB}" type="presParOf" srcId="{53298690-0371-48A2-9792-3D7A07D825E3}" destId="{37F9A699-DD02-4D5B-93E1-F3ACDE21A013}" srcOrd="6" destOrd="0" presId="urn:microsoft.com/office/officeart/2005/8/layout/cycle3"/>
    <dgm:cxn modelId="{FE979C91-3EBE-4E44-929A-13774EA7B092}" type="presParOf" srcId="{53298690-0371-48A2-9792-3D7A07D825E3}" destId="{DDBD0B71-4946-43EB-B79D-C5F36F61317B}" srcOrd="7" destOrd="0" presId="urn:microsoft.com/office/officeart/2005/8/layout/cycle3"/>
    <dgm:cxn modelId="{E915BD34-D74B-4AEB-9DE7-D5F7C4F69C74}" type="presParOf" srcId="{53298690-0371-48A2-9792-3D7A07D825E3}" destId="{D9BD6EF0-F3AF-46D6-816D-009733AF2E54}" srcOrd="8" destOrd="0" presId="urn:microsoft.com/office/officeart/2005/8/layout/cycle3"/>
    <dgm:cxn modelId="{A28D45C2-5CE1-4BE5-869E-C58DEA556C7E}" type="presParOf" srcId="{53298690-0371-48A2-9792-3D7A07D825E3}" destId="{D11411B1-2A33-4F2C-9AF1-26549662AF9E}" srcOrd="9" destOrd="0" presId="urn:microsoft.com/office/officeart/2005/8/layout/cycle3"/>
    <dgm:cxn modelId="{8B40CE25-9751-4E05-991C-CC0999CB4FF7}" type="presParOf" srcId="{53298690-0371-48A2-9792-3D7A07D825E3}" destId="{295C56C7-2482-4AC3-82D4-222A263D5F9A}" srcOrd="10"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61C4-3F68-4AE7-8582-19CA480C35F0}">
      <dsp:nvSpPr>
        <dsp:cNvPr id="0" name=""/>
        <dsp:cNvSpPr/>
      </dsp:nvSpPr>
      <dsp:spPr>
        <a:xfrm>
          <a:off x="3064014" y="-111407"/>
          <a:ext cx="8921470" cy="8921470"/>
        </a:xfrm>
        <a:prstGeom prst="circularArrow">
          <a:avLst>
            <a:gd name="adj1" fmla="val 5544"/>
            <a:gd name="adj2" fmla="val 330680"/>
            <a:gd name="adj3" fmla="val 14824849"/>
            <a:gd name="adj4" fmla="val 16775197"/>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790094-E2C2-493D-9C16-D37058DF89F6}">
      <dsp:nvSpPr>
        <dsp:cNvPr id="0" name=""/>
        <dsp:cNvSpPr/>
      </dsp:nvSpPr>
      <dsp:spPr>
        <a:xfrm>
          <a:off x="6444536" y="2888"/>
          <a:ext cx="2160426" cy="1080213"/>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Limited land area</a:t>
          </a:r>
        </a:p>
      </dsp:txBody>
      <dsp:txXfrm>
        <a:off x="6497268" y="55620"/>
        <a:ext cx="2054962" cy="974749"/>
      </dsp:txXfrm>
    </dsp:sp>
    <dsp:sp modelId="{C2641A46-DF91-4EB0-A732-744B603D29C1}">
      <dsp:nvSpPr>
        <dsp:cNvPr id="0" name=""/>
        <dsp:cNvSpPr/>
      </dsp:nvSpPr>
      <dsp:spPr>
        <a:xfrm>
          <a:off x="8680745" y="729476"/>
          <a:ext cx="2160426" cy="1080213"/>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Loss of forest cover</a:t>
          </a:r>
        </a:p>
      </dsp:txBody>
      <dsp:txXfrm>
        <a:off x="8733477" y="782208"/>
        <a:ext cx="2054962" cy="974749"/>
      </dsp:txXfrm>
    </dsp:sp>
    <dsp:sp modelId="{EE11A053-B90E-4E9F-845E-D54AC247BD54}">
      <dsp:nvSpPr>
        <dsp:cNvPr id="0" name=""/>
        <dsp:cNvSpPr/>
      </dsp:nvSpPr>
      <dsp:spPr>
        <a:xfrm>
          <a:off x="10062798" y="2631709"/>
          <a:ext cx="2160426" cy="1080213"/>
        </a:xfrm>
        <a:prstGeom prst="roundRect">
          <a:avLst/>
        </a:prstGeom>
        <a:solidFill>
          <a:srgbClr val="FF0000"/>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Soil health</a:t>
          </a:r>
        </a:p>
      </dsp:txBody>
      <dsp:txXfrm>
        <a:off x="10115530" y="2684441"/>
        <a:ext cx="2054962" cy="974749"/>
      </dsp:txXfrm>
    </dsp:sp>
    <dsp:sp modelId="{77F8B500-E848-4B5C-90AE-A0093CCE6388}">
      <dsp:nvSpPr>
        <dsp:cNvPr id="0" name=""/>
        <dsp:cNvSpPr/>
      </dsp:nvSpPr>
      <dsp:spPr>
        <a:xfrm>
          <a:off x="10062798" y="4982997"/>
          <a:ext cx="2160426" cy="1080213"/>
        </a:xfrm>
        <a:prstGeom prst="roundRect">
          <a:avLst/>
        </a:prstGeom>
        <a:solidFill>
          <a:srgbClr val="FF0000"/>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Increased incidence of pests and diseases</a:t>
          </a:r>
        </a:p>
      </dsp:txBody>
      <dsp:txXfrm>
        <a:off x="10115530" y="5035729"/>
        <a:ext cx="2054962" cy="974749"/>
      </dsp:txXfrm>
    </dsp:sp>
    <dsp:sp modelId="{DCC1C8F1-B5FB-4558-9D72-342F367D6732}">
      <dsp:nvSpPr>
        <dsp:cNvPr id="0" name=""/>
        <dsp:cNvSpPr/>
      </dsp:nvSpPr>
      <dsp:spPr>
        <a:xfrm>
          <a:off x="8680745" y="6885230"/>
          <a:ext cx="2160426" cy="1080213"/>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Declining food production per capita</a:t>
          </a:r>
          <a:endParaRPr lang="en-US" sz="1900" kern="1200"/>
        </a:p>
      </dsp:txBody>
      <dsp:txXfrm>
        <a:off x="8733477" y="6937962"/>
        <a:ext cx="2054962" cy="974749"/>
      </dsp:txXfrm>
    </dsp:sp>
    <dsp:sp modelId="{37F9A699-DD02-4D5B-93E1-F3ACDE21A013}">
      <dsp:nvSpPr>
        <dsp:cNvPr id="0" name=""/>
        <dsp:cNvSpPr/>
      </dsp:nvSpPr>
      <dsp:spPr>
        <a:xfrm>
          <a:off x="6444536" y="7611818"/>
          <a:ext cx="2160426" cy="1080213"/>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High dependency on imported food items</a:t>
          </a:r>
          <a:endParaRPr lang="en-US" sz="1900" kern="1200"/>
        </a:p>
      </dsp:txBody>
      <dsp:txXfrm>
        <a:off x="6497268" y="7664550"/>
        <a:ext cx="2054962" cy="974749"/>
      </dsp:txXfrm>
    </dsp:sp>
    <dsp:sp modelId="{DDBD0B71-4946-43EB-B79D-C5F36F61317B}">
      <dsp:nvSpPr>
        <dsp:cNvPr id="0" name=""/>
        <dsp:cNvSpPr/>
      </dsp:nvSpPr>
      <dsp:spPr>
        <a:xfrm>
          <a:off x="4208328" y="6885230"/>
          <a:ext cx="2160426" cy="1080213"/>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Reduced number of farmers</a:t>
          </a:r>
          <a:endParaRPr lang="en-US" sz="1900" kern="1200"/>
        </a:p>
      </dsp:txBody>
      <dsp:txXfrm>
        <a:off x="4261060" y="6937962"/>
        <a:ext cx="2054962" cy="974749"/>
      </dsp:txXfrm>
    </dsp:sp>
    <dsp:sp modelId="{D9BD6EF0-F3AF-46D6-816D-009733AF2E54}">
      <dsp:nvSpPr>
        <dsp:cNvPr id="0" name=""/>
        <dsp:cNvSpPr/>
      </dsp:nvSpPr>
      <dsp:spPr>
        <a:xfrm>
          <a:off x="2826275" y="4982997"/>
          <a:ext cx="2160426" cy="1080213"/>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Increasing NCD rates</a:t>
          </a:r>
          <a:endParaRPr lang="en-US" sz="1900" kern="1200"/>
        </a:p>
      </dsp:txBody>
      <dsp:txXfrm>
        <a:off x="2879007" y="5035729"/>
        <a:ext cx="2054962" cy="974749"/>
      </dsp:txXfrm>
    </dsp:sp>
    <dsp:sp modelId="{D11411B1-2A33-4F2C-9AF1-26549662AF9E}">
      <dsp:nvSpPr>
        <dsp:cNvPr id="0" name=""/>
        <dsp:cNvSpPr/>
      </dsp:nvSpPr>
      <dsp:spPr>
        <a:xfrm>
          <a:off x="2826275" y="2631709"/>
          <a:ext cx="2160426" cy="1080213"/>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a:t>Increasing population growth</a:t>
          </a:r>
          <a:endParaRPr lang="en-US" sz="1900" kern="1200"/>
        </a:p>
      </dsp:txBody>
      <dsp:txXfrm>
        <a:off x="2879007" y="2684441"/>
        <a:ext cx="2054962" cy="974749"/>
      </dsp:txXfrm>
    </dsp:sp>
    <dsp:sp modelId="{295C56C7-2482-4AC3-82D4-222A263D5F9A}">
      <dsp:nvSpPr>
        <dsp:cNvPr id="0" name=""/>
        <dsp:cNvSpPr/>
      </dsp:nvSpPr>
      <dsp:spPr>
        <a:xfrm>
          <a:off x="4208328" y="729476"/>
          <a:ext cx="2160426" cy="1080213"/>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Land degradation</a:t>
          </a:r>
        </a:p>
      </dsp:txBody>
      <dsp:txXfrm>
        <a:off x="4261060" y="782208"/>
        <a:ext cx="2054962" cy="97474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33049" cy="37272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41642" y="0"/>
            <a:ext cx="3933049" cy="372725"/>
          </a:xfrm>
          <a:prstGeom prst="rect">
            <a:avLst/>
          </a:prstGeom>
        </p:spPr>
        <p:txBody>
          <a:bodyPr vert="horz" lIns="91440" tIns="45720" rIns="91440" bIns="45720" rtlCol="0"/>
          <a:lstStyle>
            <a:lvl1pPr algn="r">
              <a:defRPr sz="1200"/>
            </a:lvl1pPr>
          </a:lstStyle>
          <a:p>
            <a:fld id="{B7268E1E-0E44-426D-905E-8AD9B19D2182}" type="datetimeFigureOut">
              <a:rPr lang="cs-CZ" smtClean="0"/>
              <a:t>05.11.2024</a:t>
            </a:fld>
            <a:endParaRPr lang="cs-CZ"/>
          </a:p>
        </p:txBody>
      </p:sp>
      <p:sp>
        <p:nvSpPr>
          <p:cNvPr id="4" name="Slide Image Placeholder 3"/>
          <p:cNvSpPr>
            <a:spLocks noGrp="1" noRot="1" noChangeAspect="1"/>
          </p:cNvSpPr>
          <p:nvPr>
            <p:ph type="sldImg" idx="2"/>
          </p:nvPr>
        </p:nvSpPr>
        <p:spPr>
          <a:xfrm>
            <a:off x="2058988" y="557213"/>
            <a:ext cx="4959350" cy="2790825"/>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07627" y="3533987"/>
            <a:ext cx="7261013" cy="33493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7067974"/>
            <a:ext cx="3933049" cy="3710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41642" y="7067974"/>
            <a:ext cx="3933049" cy="371000"/>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33049" cy="37272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41642" y="0"/>
            <a:ext cx="3933049" cy="37272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7400" y="557213"/>
            <a:ext cx="4960938" cy="279082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7627" y="3533987"/>
            <a:ext cx="7261013" cy="3349350"/>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7067974"/>
            <a:ext cx="3933049" cy="3710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41642" y="7067974"/>
            <a:ext cx="3933049" cy="371000"/>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r>
              <a:rPr lang="en-AU" sz="1200" b="0" i="0" u="none" strike="noStrike" kern="1200" baseline="0">
                <a:solidFill>
                  <a:schemeClr val="tx1"/>
                </a:solidFill>
                <a:latin typeface="+mn-lt"/>
                <a:ea typeface="+mn-ea"/>
                <a:cs typeface="+mn-cs"/>
              </a:rPr>
              <a:t>CBVA assesses community vulnerability and its variables based on the community perception and evidences. The Variables (E, S and A) of Vulnerability and the Vulnerability (V) are categorised at 4 levels based on community perception and the numerical values are used in the equation. </a:t>
            </a:r>
          </a:p>
          <a:p>
            <a:r>
              <a:rPr lang="en-AU" sz="1200" b="0" i="0" u="none" strike="noStrike" kern="1200" baseline="0">
                <a:solidFill>
                  <a:schemeClr val="tx1"/>
                </a:solidFill>
                <a:latin typeface="+mn-lt"/>
                <a:ea typeface="+mn-ea"/>
                <a:cs typeface="+mn-cs"/>
              </a:rPr>
              <a:t>- Low or 1 </a:t>
            </a:r>
          </a:p>
          <a:p>
            <a:r>
              <a:rPr lang="en-AU" sz="1200" b="0" i="0" u="none" strike="noStrike" kern="1200" baseline="0">
                <a:solidFill>
                  <a:schemeClr val="tx1"/>
                </a:solidFill>
                <a:latin typeface="+mn-lt"/>
                <a:ea typeface="+mn-ea"/>
                <a:cs typeface="+mn-cs"/>
              </a:rPr>
              <a:t>- Medium or 2 </a:t>
            </a:r>
          </a:p>
          <a:p>
            <a:r>
              <a:rPr lang="en-AU" sz="1200" b="0" i="0" u="none" strike="noStrike" kern="1200" baseline="0">
                <a:solidFill>
                  <a:schemeClr val="tx1"/>
                </a:solidFill>
                <a:latin typeface="+mn-lt"/>
                <a:ea typeface="+mn-ea"/>
                <a:cs typeface="+mn-cs"/>
              </a:rPr>
              <a:t>- High or 3 and </a:t>
            </a:r>
          </a:p>
          <a:p>
            <a:pPr marL="171450" indent="-171450">
              <a:buFontTx/>
              <a:buChar char="-"/>
            </a:pPr>
            <a:r>
              <a:rPr lang="en-AU" sz="1200" b="0" i="0" u="none" strike="noStrike" kern="1200" baseline="0">
                <a:solidFill>
                  <a:schemeClr val="tx1"/>
                </a:solidFill>
                <a:latin typeface="+mn-lt"/>
                <a:ea typeface="+mn-ea"/>
                <a:cs typeface="+mn-cs"/>
              </a:rPr>
              <a:t>Very </a:t>
            </a:r>
            <a:r>
              <a:rPr lang="en-AU" sz="900" b="0" i="0" u="none" strike="noStrike" kern="1200" baseline="0">
                <a:solidFill>
                  <a:schemeClr val="tx1"/>
                </a:solidFill>
                <a:latin typeface="+mn-lt"/>
                <a:ea typeface="+mn-ea"/>
                <a:cs typeface="+mn-cs"/>
              </a:rPr>
              <a:t>High or 4 </a:t>
            </a:r>
          </a:p>
          <a:p>
            <a:pPr marL="171450" indent="-171450">
              <a:buFontTx/>
              <a:buChar char="-"/>
            </a:pPr>
            <a:endParaRPr lang="en-AU" sz="1200" b="0" i="0" u="none" strike="noStrike" kern="1200" baseline="0">
              <a:solidFill>
                <a:schemeClr val="tx1"/>
              </a:solidFill>
              <a:latin typeface="+mn-lt"/>
              <a:ea typeface="+mn-ea"/>
              <a:cs typeface="+mn-cs"/>
            </a:endParaRPr>
          </a:p>
          <a:p>
            <a:r>
              <a:rPr lang="en-AU"/>
              <a:t>Why PRA? -</a:t>
            </a:r>
            <a:r>
              <a:rPr lang="en-AU" baseline="0"/>
              <a:t> </a:t>
            </a:r>
            <a:r>
              <a:rPr lang="en-US"/>
              <a:t>tools empower the communities to study and </a:t>
            </a:r>
            <a:r>
              <a:rPr lang="en-US" err="1"/>
              <a:t>analyse</a:t>
            </a:r>
            <a:r>
              <a:rPr lang="en-US"/>
              <a:t> their circumstances, identify the problems, and prepare, implement and monitor the plans. </a:t>
            </a:r>
          </a:p>
          <a:p>
            <a:endParaRPr lang="en-US"/>
          </a:p>
          <a:p>
            <a:r>
              <a:rPr lang="en-US"/>
              <a:t>Triangulation is based on CSIRO data as access to Met data at the regional level is a challenge</a:t>
            </a:r>
          </a:p>
        </p:txBody>
      </p:sp>
      <p:sp>
        <p:nvSpPr>
          <p:cNvPr id="4" name="Slide Number Placeholder 3"/>
          <p:cNvSpPr>
            <a:spLocks noGrp="1"/>
          </p:cNvSpPr>
          <p:nvPr>
            <p:ph type="sldNum" sz="quarter" idx="10"/>
          </p:nvPr>
        </p:nvSpPr>
        <p:spPr/>
        <p:txBody>
          <a:bodyPr/>
          <a:lstStyle/>
          <a:p>
            <a:fld id="{170C5550-54DC-459B-86DF-C70E672AA680}" type="slidenum">
              <a:rPr lang="en-AU" smtClean="0"/>
              <a:pPr/>
              <a:t>11</a:t>
            </a:fld>
            <a:endParaRPr lang="en-AU"/>
          </a:p>
        </p:txBody>
      </p:sp>
    </p:spTree>
    <p:extLst>
      <p:ext uri="{BB962C8B-B14F-4D97-AF65-F5344CB8AC3E}">
        <p14:creationId xmlns:p14="http://schemas.microsoft.com/office/powerpoint/2010/main" val="211116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51DFD99-C96A-4A74-8DD6-A751F6587DF1}" type="slidenum">
              <a:rPr lang="en-US" smtClean="0"/>
              <a:pPr>
                <a:defRPr/>
              </a:pPr>
              <a:t>12</a:t>
            </a:fld>
            <a:endParaRPr lang="en-US"/>
          </a:p>
        </p:txBody>
      </p:sp>
    </p:spTree>
    <p:extLst>
      <p:ext uri="{BB962C8B-B14F-4D97-AF65-F5344CB8AC3E}">
        <p14:creationId xmlns:p14="http://schemas.microsoft.com/office/powerpoint/2010/main" val="391035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51DFD99-C96A-4A74-8DD6-A751F6587DF1}" type="slidenum">
              <a:rPr lang="en-US" smtClean="0"/>
              <a:pPr>
                <a:defRPr/>
              </a:pPr>
              <a:t>13</a:t>
            </a:fld>
            <a:endParaRPr lang="en-US"/>
          </a:p>
        </p:txBody>
      </p:sp>
    </p:spTree>
    <p:extLst>
      <p:ext uri="{BB962C8B-B14F-4D97-AF65-F5344CB8AC3E}">
        <p14:creationId xmlns:p14="http://schemas.microsoft.com/office/powerpoint/2010/main" val="2663282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51DFD99-C96A-4A74-8DD6-A751F6587DF1}" type="slidenum">
              <a:rPr lang="en-US" smtClean="0"/>
              <a:pPr>
                <a:defRPr/>
              </a:pPr>
              <a:t>14</a:t>
            </a:fld>
            <a:endParaRPr lang="en-US"/>
          </a:p>
        </p:txBody>
      </p:sp>
    </p:spTree>
    <p:extLst>
      <p:ext uri="{BB962C8B-B14F-4D97-AF65-F5344CB8AC3E}">
        <p14:creationId xmlns:p14="http://schemas.microsoft.com/office/powerpoint/2010/main" val="1482548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r>
              <a:rPr lang="en-AU" b="1">
                <a:solidFill>
                  <a:srgbClr val="FF0000"/>
                </a:solidFill>
              </a:rPr>
              <a:t>Original: The documented</a:t>
            </a:r>
            <a:r>
              <a:rPr lang="en-AU" b="1" baseline="0">
                <a:solidFill>
                  <a:srgbClr val="FF0000"/>
                </a:solidFill>
              </a:rPr>
              <a:t> causes of the high exposures shown in the previous slide shown in the second column as indicators of high exposure of communities for each the variables measured (column 1).  These assessments correlates with IPPC reports with respect to temperature, rainfall although different findings on climate induced hazards (4rth row) – increasing frequency and intensity of climate induced disasters</a:t>
            </a:r>
          </a:p>
          <a:p>
            <a:endParaRPr lang="en-AU" baseline="0"/>
          </a:p>
          <a:p>
            <a:r>
              <a:rPr lang="en-AU"/>
              <a:t>Based on discussions with the communities some of the indicators identified for the variables (rainfall patterns, high rainfall, natural disasters, livestock, root crop and fruit crop production and productivity), we would like to bring your attention to the highlighted variables of fruit and root crop production and productivity otherwise referred to as behaviour.  According to the communities, their view is that climate change exposure has had impacts on:</a:t>
            </a:r>
          </a:p>
          <a:p>
            <a:pPr marL="171450" indent="-171450">
              <a:buFont typeface="Arial" panose="020B0604020202020204" pitchFamily="34" charset="0"/>
              <a:buChar char="•"/>
            </a:pPr>
            <a:r>
              <a:rPr lang="en-AU"/>
              <a:t>Fruiting season of crops such as mangos and breadfruit.  </a:t>
            </a:r>
          </a:p>
          <a:p>
            <a:pPr marL="171450" indent="-171450">
              <a:buFont typeface="Arial" panose="020B0604020202020204" pitchFamily="34" charset="0"/>
              <a:buChar char="•"/>
            </a:pPr>
            <a:r>
              <a:rPr lang="en-AU"/>
              <a:t>There has also been an impact to the seasonal production of root crops such as yam.</a:t>
            </a:r>
          </a:p>
          <a:p>
            <a:pPr marL="171450" indent="-171450">
              <a:buFont typeface="Arial" panose="020B0604020202020204" pitchFamily="34" charset="0"/>
              <a:buChar char="•"/>
            </a:pPr>
            <a:r>
              <a:rPr lang="en-AU"/>
              <a:t>Certain pests and diseases were impacted such as an increase in pest and diseases of bananas and sweet potato.</a:t>
            </a:r>
          </a:p>
          <a:p>
            <a:pPr marL="171450" indent="-171450">
              <a:buFont typeface="Arial" panose="020B0604020202020204" pitchFamily="34" charset="0"/>
              <a:buChar char="•"/>
            </a:pPr>
            <a:r>
              <a:rPr lang="en-AU"/>
              <a:t>Taro Leaf Blight in the Solomon Islands has also increased in the selected areas.</a:t>
            </a:r>
          </a:p>
          <a:p>
            <a:pPr marL="171450" indent="-171450">
              <a:buFont typeface="Arial" panose="020B0604020202020204" pitchFamily="34" charset="0"/>
              <a:buChar char="•"/>
            </a:pPr>
            <a:r>
              <a:rPr lang="en-AU"/>
              <a:t>A decline in productivity of cassava which are due to soil health issues.</a:t>
            </a:r>
          </a:p>
          <a:p>
            <a:pPr marL="171450" indent="-171450">
              <a:buFont typeface="Arial" panose="020B0604020202020204" pitchFamily="34" charset="0"/>
              <a:buChar char="•"/>
            </a:pPr>
            <a:r>
              <a:rPr lang="en-AU"/>
              <a:t>Overall their area soil health issues affecting production and productivity in general in the countries.</a:t>
            </a:r>
          </a:p>
          <a:p>
            <a:pPr marL="171450" indent="-171450">
              <a:buFont typeface="Arial" panose="020B0604020202020204" pitchFamily="34" charset="0"/>
              <a:buChar char="•"/>
            </a:pPr>
            <a:endParaRPr lang="en-AU"/>
          </a:p>
          <a:p>
            <a:pPr marL="171450" indent="-171450">
              <a:buFont typeface="Arial" panose="020B0604020202020204" pitchFamily="34" charset="0"/>
              <a:buChar char="•"/>
            </a:pPr>
            <a:r>
              <a:rPr lang="en-AU"/>
              <a:t>Specifically for livestock, we see the reduced performance and productivity as well as an increase in livestock diseases.</a:t>
            </a:r>
          </a:p>
          <a:p>
            <a:pPr marL="171450" indent="-171450">
              <a:buFont typeface="Arial" panose="020B0604020202020204" pitchFamily="34" charset="0"/>
              <a:buChar char="•"/>
            </a:pPr>
            <a:endParaRPr lang="en-AU"/>
          </a:p>
          <a:p>
            <a:pPr marL="0" indent="0">
              <a:buFont typeface="Arial" panose="020B0604020202020204" pitchFamily="34" charset="0"/>
              <a:buNone/>
            </a:pPr>
            <a:r>
              <a:rPr lang="en-AU"/>
              <a:t>There is scientific evidence to support the views of the communities regarding the seasonal changes, decline in soil health and also an increase in pests and diseases which is impacting both production and productivity.</a:t>
            </a:r>
          </a:p>
          <a:p>
            <a:pPr marL="0" indent="0">
              <a:buFont typeface="Arial" panose="020B0604020202020204" pitchFamily="34" charset="0"/>
              <a:buNone/>
            </a:pPr>
            <a:endParaRPr lang="en-AU"/>
          </a:p>
          <a:p>
            <a:pPr marL="0" indent="0">
              <a:buFont typeface="Arial" panose="020B0604020202020204" pitchFamily="34" charset="0"/>
              <a:buNone/>
            </a:pPr>
            <a:r>
              <a:rPr lang="en-AU"/>
              <a:t>Support was provided to these communities through tailored interventions to support the communities in addressing these concerns.  However, we know that climate continues to impact the lives of our communities and there needs to be more effective mechanisms in place to support decision making.</a:t>
            </a:r>
          </a:p>
          <a:p>
            <a:pPr marL="0" indent="0">
              <a:buFont typeface="Arial" panose="020B0604020202020204" pitchFamily="34" charset="0"/>
              <a:buNone/>
            </a:pPr>
            <a:endParaRPr lang="en-AU"/>
          </a:p>
          <a:p>
            <a:pPr marL="0" indent="0">
              <a:buFont typeface="Arial" panose="020B0604020202020204" pitchFamily="34" charset="0"/>
              <a:buNone/>
            </a:pPr>
            <a:endParaRPr lang="en-AU"/>
          </a:p>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10"/>
          </p:nvPr>
        </p:nvSpPr>
        <p:spPr/>
        <p:txBody>
          <a:bodyPr/>
          <a:lstStyle/>
          <a:p>
            <a:fld id="{170C5550-54DC-459B-86DF-C70E672AA680}" type="slidenum">
              <a:rPr lang="en-AU" smtClean="0"/>
              <a:pPr/>
              <a:t>15</a:t>
            </a:fld>
            <a:endParaRPr lang="en-AU"/>
          </a:p>
        </p:txBody>
      </p:sp>
    </p:spTree>
    <p:extLst>
      <p:ext uri="{BB962C8B-B14F-4D97-AF65-F5344CB8AC3E}">
        <p14:creationId xmlns:p14="http://schemas.microsoft.com/office/powerpoint/2010/main" val="2847716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630172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775454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r>
              <a:rPr lang="en-AU"/>
              <a:t>The Pacific Community has over the years worked with relevant partners to start consolidating information on pests and diseases, and soil information from countries to try and bring this information into a place where it can be of some use to our member countries and for those carrying out research.  </a:t>
            </a:r>
          </a:p>
          <a:p>
            <a:endParaRPr lang="en-AU"/>
          </a:p>
          <a:p>
            <a:r>
              <a:rPr lang="en-AU"/>
              <a:t>We have our Pacific Pest, Pathogens and Weeds database, our Pacific Island Pest List Database, our Soil Portal and recently, the Digital Earth Pacific is a project that supports the development of an operational earth observation system that takes decades of </a:t>
            </a:r>
            <a:r>
              <a:rPr lang="en-AU" b="0" i="0">
                <a:solidFill>
                  <a:srgbClr val="FFFFFF"/>
                </a:solidFill>
                <a:effectLst/>
                <a:latin typeface="Calibri" panose="020F0502020204030204" pitchFamily="34" charset="0"/>
              </a:rPr>
              <a:t>freely available data and brings it together in a sensible way within the Pacific context. </a:t>
            </a:r>
          </a:p>
          <a:p>
            <a:endParaRPr lang="en-AU" b="0" i="0">
              <a:solidFill>
                <a:srgbClr val="FFFFFF"/>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646475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endParaRPr lang="en-AU" b="0" i="0">
              <a:solidFill>
                <a:srgbClr val="FFFFFF"/>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225799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95587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689519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r>
              <a:rPr lang="en-AU"/>
              <a:t>Food and nutrition security is an ongoing concern in the region</a:t>
            </a:r>
          </a:p>
          <a:p>
            <a:r>
              <a:rPr lang="en-AU"/>
              <a:t>Require effective partnerships at all levels</a:t>
            </a:r>
          </a:p>
          <a:p>
            <a:r>
              <a:rPr lang="en-AU"/>
              <a:t>Fragmented climate information/dashboards</a:t>
            </a:r>
          </a:p>
          <a:p>
            <a:r>
              <a:rPr lang="en-AU"/>
              <a:t>Need collaborative efforts to streamline data and information</a:t>
            </a:r>
          </a:p>
          <a:p>
            <a:r>
              <a:rPr lang="en-AU"/>
              <a:t>Improve communication channels to support dissemination of climate data and information</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07250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r>
              <a:rPr lang="en-US"/>
              <a:t>Do not delete logos/images</a:t>
            </a:r>
            <a:endParaRPr lang="en-AU"/>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25962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7475" y="1328738"/>
            <a:ext cx="6375400" cy="3586162"/>
          </a:xfrm>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Founded in Australia in 1947 – Canberra agreement (Aus, FR, Neth, UK, NZ,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a:t>SPC </a:t>
            </a:r>
            <a:r>
              <a:rPr lang="fr-FR" b="0" err="1"/>
              <a:t>membership</a:t>
            </a:r>
            <a:r>
              <a:rPr lang="fr-FR" b="0"/>
              <a:t> </a:t>
            </a:r>
            <a:r>
              <a:rPr lang="fr-FR" b="0" err="1"/>
              <a:t>spans</a:t>
            </a:r>
            <a:r>
              <a:rPr lang="fr-FR" b="0"/>
              <a:t> the Blue Pacific continent, 22 </a:t>
            </a:r>
            <a:r>
              <a:rPr lang="fr-FR" b="0" err="1"/>
              <a:t>PICTs</a:t>
            </a:r>
            <a:r>
              <a:rPr lang="fr-FR" b="0"/>
              <a:t> and 5 </a:t>
            </a:r>
            <a:r>
              <a:rPr lang="fr-FR" b="0" err="1"/>
              <a:t>metropolitan</a:t>
            </a:r>
            <a:r>
              <a:rPr lang="fr-FR" b="0"/>
              <a:t> </a:t>
            </a:r>
            <a:r>
              <a:rPr lang="fr-FR" b="0" err="1"/>
              <a:t>members</a:t>
            </a:r>
            <a:endParaRPr lang="fr-FR"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Initial focus was on</a:t>
            </a:r>
            <a:r>
              <a:rPr lang="en-AU"/>
              <a:t> stability, evolved into all socio-economic sectors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Principal scientific and technical </a:t>
            </a:r>
            <a:r>
              <a:rPr lang="en-US" err="1"/>
              <a:t>organisation</a:t>
            </a:r>
            <a:r>
              <a:rPr lang="en-US"/>
              <a:t> in the Pacific region</a:t>
            </a:r>
            <a:r>
              <a:rPr lang="en-AU" b="0"/>
              <a:t> with c</a:t>
            </a:r>
            <a:r>
              <a:rPr lang="en-AU"/>
              <a:t>apabilities in over 27 sectors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endParaRPr lang="fr-FR" b="1"/>
          </a:p>
          <a:p>
            <a:endParaRPr lang="fr-FR"/>
          </a:p>
          <a:p>
            <a:endParaRPr lang="fr-FR"/>
          </a:p>
          <a:p>
            <a:endParaRPr lang="fr-FR"/>
          </a:p>
        </p:txBody>
      </p:sp>
      <p:sp>
        <p:nvSpPr>
          <p:cNvPr id="4" name="Espace réservé du numéro de diapositive 3"/>
          <p:cNvSpPr>
            <a:spLocks noGrp="1"/>
          </p:cNvSpPr>
          <p:nvPr>
            <p:ph type="sldNum" sz="quarter" idx="10"/>
          </p:nvPr>
        </p:nvSpPr>
        <p:spPr/>
        <p:txBody>
          <a:bodyPr/>
          <a:lstStyle/>
          <a:p>
            <a:fld id="{7B9A61C8-F6EC-436B-B5F1-BEC8E1EA650C}" type="slidenum">
              <a:rPr lang="fr-FR" smtClean="0"/>
              <a:t>4</a:t>
            </a:fld>
            <a:endParaRPr lang="fr-FR"/>
          </a:p>
        </p:txBody>
      </p:sp>
    </p:spTree>
    <p:extLst>
      <p:ext uri="{BB962C8B-B14F-4D97-AF65-F5344CB8AC3E}">
        <p14:creationId xmlns:p14="http://schemas.microsoft.com/office/powerpoint/2010/main" val="309974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1328738"/>
            <a:ext cx="6375400" cy="35861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solidFill>
                  <a:srgbClr val="3B3B3B"/>
                </a:solidFill>
                <a:effectLst/>
                <a:latin typeface="Calibri" panose="020F0502020204030204" pitchFamily="34" charset="0"/>
                <a:ea typeface="Calibri" panose="020F0502020204030204" pitchFamily="34" charset="0"/>
                <a:cs typeface="Calibri" panose="020F0502020204030204" pitchFamily="34" charset="0"/>
              </a:rPr>
              <a:t>The Pacific Community hosts several regional centres focussed on oceans, data/knowledge, genetic resources and energy. </a:t>
            </a:r>
            <a:r>
              <a:rPr lang="en-AU" sz="1800">
                <a:effectLst/>
                <a:latin typeface="Calibri" panose="020F0502020204030204" pitchFamily="34" charset="0"/>
                <a:ea typeface="Calibri" panose="020F0502020204030204" pitchFamily="34" charset="0"/>
                <a:cs typeface="Calibri" panose="020F0502020204030204" pitchFamily="34" charset="0"/>
              </a:rPr>
              <a:t>These centres provide </a:t>
            </a:r>
            <a:r>
              <a:rPr lang="en-AU" sz="1800">
                <a:solidFill>
                  <a:srgbClr val="3B3B3B"/>
                </a:solidFill>
                <a:effectLst/>
                <a:latin typeface="Calibri" panose="020F0502020204030204" pitchFamily="34" charset="0"/>
                <a:ea typeface="Calibri" panose="020F0502020204030204" pitchFamily="34" charset="0"/>
                <a:cs typeface="Calibri" panose="020F0502020204030204" pitchFamily="34" charset="0"/>
              </a:rPr>
              <a:t>support to Pacific Island countries and territories towards progressing their respective priorities and commitments for achieving sustainable development goals.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7B9A61C8-F6EC-436B-B5F1-BEC8E1EA650C}" type="slidenum">
              <a:rPr lang="fr-FR" smtClean="0"/>
              <a:t>5</a:t>
            </a:fld>
            <a:endParaRPr lang="fr-FR"/>
          </a:p>
        </p:txBody>
      </p:sp>
    </p:spTree>
    <p:extLst>
      <p:ext uri="{BB962C8B-B14F-4D97-AF65-F5344CB8AC3E}">
        <p14:creationId xmlns:p14="http://schemas.microsoft.com/office/powerpoint/2010/main" val="450974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Pillar</a:t>
            </a:r>
            <a:r>
              <a:rPr lang="en-AU" baseline="0"/>
              <a:t> 1: </a:t>
            </a:r>
            <a:r>
              <a:rPr lang="en-AU"/>
              <a:t>conservation, propagation, genetic diversity, developing and evaluating climate smart varieties), </a:t>
            </a:r>
          </a:p>
          <a:p>
            <a:r>
              <a:rPr lang="en-AU"/>
              <a:t>Pillar 2: sustainable forests and landscapes (reforestation, soil profiling, mapping, crop suitability, climate change adaptation &amp; mitigation, land use policy </a:t>
            </a:r>
            <a:r>
              <a:rPr lang="en-AU" err="1"/>
              <a:t>etc</a:t>
            </a:r>
            <a:r>
              <a:rPr lang="en-AU"/>
              <a:t>), </a:t>
            </a:r>
          </a:p>
          <a:p>
            <a:r>
              <a:rPr lang="en-AU"/>
              <a:t>Pillar 3: sustainable agriculture (crop production, plant health, soil health, livestock husbandry </a:t>
            </a:r>
            <a:r>
              <a:rPr lang="en-AU" err="1"/>
              <a:t>etc</a:t>
            </a:r>
            <a:r>
              <a:rPr lang="en-AU"/>
              <a:t>) </a:t>
            </a:r>
          </a:p>
          <a:p>
            <a:r>
              <a:rPr lang="en-AU"/>
              <a:t>Pillar 4: markets for livelihoods (biosecurity, high value crops production and transformation etc)</a:t>
            </a:r>
          </a:p>
          <a:p>
            <a:r>
              <a:rPr lang="en-AU"/>
              <a:t>Integrated programmes to support effective and efficient approach in responding to members needs</a:t>
            </a:r>
          </a:p>
        </p:txBody>
      </p:sp>
      <p:sp>
        <p:nvSpPr>
          <p:cNvPr id="4" name="Slide Number Placeholder 3"/>
          <p:cNvSpPr>
            <a:spLocks noGrp="1"/>
          </p:cNvSpPr>
          <p:nvPr>
            <p:ph type="sldNum" sz="quarter" idx="10"/>
          </p:nvPr>
        </p:nvSpPr>
        <p:spPr/>
        <p:txBody>
          <a:bodyPr/>
          <a:lstStyle/>
          <a:p>
            <a:fld id="{EAB7B25D-80EB-47CD-9656-FA1EACA5EE8A}" type="slidenum">
              <a:rPr lang="en-AU" smtClean="0"/>
              <a:t>6</a:t>
            </a:fld>
            <a:endParaRPr lang="en-AU"/>
          </a:p>
        </p:txBody>
      </p:sp>
    </p:spTree>
    <p:extLst>
      <p:ext uri="{BB962C8B-B14F-4D97-AF65-F5344CB8AC3E}">
        <p14:creationId xmlns:p14="http://schemas.microsoft.com/office/powerpoint/2010/main" val="2737071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1328738"/>
            <a:ext cx="6375400" cy="35861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solidFill>
                  <a:srgbClr val="3B3B3B"/>
                </a:solidFill>
                <a:effectLst/>
                <a:latin typeface="+mn-lt"/>
                <a:ea typeface="Calibri" panose="020F0502020204030204" pitchFamily="34" charset="0"/>
                <a:cs typeface="Calibri" panose="020F0502020204030204" pitchFamily="34" charset="0"/>
              </a:rPr>
              <a:t>The Pacific Community also has their flagship programmes which focus on Climate Change, Food Systems, Oceans and Gender Equality.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solidFill>
                <a:srgbClr val="3B3B3B"/>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solidFill>
                  <a:srgbClr val="3B3B3B"/>
                </a:solidFill>
                <a:effectLst/>
                <a:latin typeface="+mn-lt"/>
                <a:ea typeface="Calibri" panose="020F0502020204030204" pitchFamily="34" charset="0"/>
                <a:cs typeface="Calibri" panose="020F0502020204030204" pitchFamily="34" charset="0"/>
              </a:rPr>
              <a:t>Food Systems Flagship focuses on addressing key areas with our food insecurities in the Pacific through work related in the area of </a:t>
            </a:r>
          </a:p>
          <a:p>
            <a:pPr algn="l"/>
            <a:endParaRPr lang="en-AU" sz="1800" b="0" i="0">
              <a:solidFill>
                <a:srgbClr val="3B3B3B"/>
              </a:solidFill>
              <a:effectLst/>
              <a:latin typeface="+mn-lt"/>
              <a:cs typeface="Calibri" panose="020F0502020204030204" pitchFamily="34" charset="0"/>
            </a:endParaRPr>
          </a:p>
          <a:p>
            <a:pPr marL="285750" indent="-285750" algn="l">
              <a:buFont typeface="Arial" panose="020B0604020202020204" pitchFamily="34" charset="0"/>
              <a:buChar char="•"/>
            </a:pPr>
            <a:r>
              <a:rPr lang="en-AU" sz="1800" b="1" i="0">
                <a:solidFill>
                  <a:srgbClr val="CCEFF5"/>
                </a:solidFill>
                <a:effectLst/>
                <a:latin typeface="+mn-lt"/>
              </a:rPr>
              <a:t>Science for nutritious and resilient food production</a:t>
            </a:r>
            <a:endParaRPr lang="en-AU" sz="1800" b="1" i="0">
              <a:solidFill>
                <a:srgbClr val="FFFFFF"/>
              </a:solidFill>
              <a:effectLst/>
              <a:latin typeface="+mn-lt"/>
            </a:endParaRPr>
          </a:p>
          <a:p>
            <a:pPr marL="285750" indent="-285750" algn="l">
              <a:buFont typeface="Arial" panose="020B0604020202020204" pitchFamily="34" charset="0"/>
              <a:buChar char="•"/>
            </a:pPr>
            <a:r>
              <a:rPr lang="en-AU" sz="1800" b="1" i="0">
                <a:solidFill>
                  <a:srgbClr val="CCEFF5"/>
                </a:solidFill>
                <a:effectLst/>
                <a:latin typeface="+mn-lt"/>
              </a:rPr>
              <a:t>Healthy and equitable food environments</a:t>
            </a:r>
            <a:endParaRPr lang="en-AU" sz="2000" b="0" i="0">
              <a:solidFill>
                <a:schemeClr val="tx1"/>
              </a:solidFill>
              <a:effectLst/>
              <a:latin typeface="+mn-lt"/>
            </a:endParaRPr>
          </a:p>
          <a:p>
            <a:pPr marL="285750" indent="-285750" algn="l">
              <a:buFont typeface="Arial" panose="020B0604020202020204" pitchFamily="34" charset="0"/>
              <a:buChar char="•"/>
            </a:pPr>
            <a:r>
              <a:rPr lang="en-AU" sz="1800" b="1" i="0">
                <a:solidFill>
                  <a:srgbClr val="CCEFF5"/>
                </a:solidFill>
                <a:effectLst/>
                <a:latin typeface="+mn-lt"/>
              </a:rPr>
              <a:t>Critical public goods for Pacific Food Systems</a:t>
            </a:r>
            <a:endParaRPr lang="en-AU" sz="2000" b="0" i="0">
              <a:solidFill>
                <a:schemeClr val="tx1"/>
              </a:solidFill>
              <a:effectLst/>
              <a:latin typeface="+mn-lt"/>
            </a:endParaRPr>
          </a:p>
          <a:p>
            <a:pPr marL="285750" indent="-285750" algn="l">
              <a:buFont typeface="Arial" panose="020B0604020202020204" pitchFamily="34" charset="0"/>
              <a:buChar char="•"/>
            </a:pPr>
            <a:r>
              <a:rPr lang="en-AU" sz="1800" b="1" i="0">
                <a:solidFill>
                  <a:srgbClr val="CCEFF5"/>
                </a:solidFill>
                <a:effectLst/>
                <a:latin typeface="+mn-lt"/>
              </a:rPr>
              <a:t>Innovation in coastal and atoll food systems</a:t>
            </a:r>
            <a:r>
              <a:rPr lang="en-AU" sz="2000">
                <a:latin typeface="+mn-lt"/>
              </a:rPr>
              <a:t> </a:t>
            </a:r>
          </a:p>
          <a:p>
            <a:pPr marL="285750" indent="-285750" algn="l">
              <a:buFont typeface="Arial" panose="020B0604020202020204" pitchFamily="34" charset="0"/>
              <a:buChar char="•"/>
            </a:pPr>
            <a:r>
              <a:rPr lang="en-AU" sz="1800" b="1" i="0">
                <a:solidFill>
                  <a:srgbClr val="CCEFF5"/>
                </a:solidFill>
                <a:effectLst/>
                <a:latin typeface="+mn-lt"/>
              </a:rPr>
              <a:t>Future food capacities</a:t>
            </a:r>
            <a:endParaRPr lang="en-AU" sz="2000" b="1" i="0">
              <a:solidFill>
                <a:srgbClr val="CCEFF5"/>
              </a:solidFill>
              <a:effectLst/>
              <a:latin typeface="+mn-lt"/>
            </a:endParaRPr>
          </a:p>
          <a:p>
            <a:pPr marL="285750" indent="-285750" algn="l">
              <a:buFont typeface="Arial" panose="020B0604020202020204" pitchFamily="34" charset="0"/>
              <a:buChar char="•"/>
            </a:pPr>
            <a:r>
              <a:rPr lang="en-AU" sz="1800" b="1" i="0">
                <a:solidFill>
                  <a:srgbClr val="CCEFF5"/>
                </a:solidFill>
                <a:effectLst/>
                <a:latin typeface="+mn-lt"/>
              </a:rPr>
              <a:t>Harnessing digital technologies</a:t>
            </a:r>
            <a:endParaRPr lang="en-AU">
              <a:latin typeface="+mn-lt"/>
            </a:endParaRPr>
          </a:p>
        </p:txBody>
      </p:sp>
      <p:sp>
        <p:nvSpPr>
          <p:cNvPr id="4" name="Slide Number Placeholder 3"/>
          <p:cNvSpPr>
            <a:spLocks noGrp="1"/>
          </p:cNvSpPr>
          <p:nvPr>
            <p:ph type="sldNum" sz="quarter" idx="5"/>
          </p:nvPr>
        </p:nvSpPr>
        <p:spPr/>
        <p:txBody>
          <a:bodyPr/>
          <a:lstStyle/>
          <a:p>
            <a:fld id="{7B9A61C8-F6EC-436B-B5F1-BEC8E1EA650C}" type="slidenum">
              <a:rPr lang="fr-FR" smtClean="0"/>
              <a:t>7</a:t>
            </a:fld>
            <a:endParaRPr lang="fr-FR"/>
          </a:p>
        </p:txBody>
      </p:sp>
    </p:spTree>
    <p:extLst>
      <p:ext uri="{BB962C8B-B14F-4D97-AF65-F5344CB8AC3E}">
        <p14:creationId xmlns:p14="http://schemas.microsoft.com/office/powerpoint/2010/main" val="3005907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r>
              <a:rPr lang="en-AU"/>
              <a:t>There are many factors contributing to the continued food and nutrition insecurities experienced by our communities. This is not a comprehensive list but it outlines some of the challenges that continue to persist and challenge our efforts to support our member countries and communities in their efforts to ensure food and nutrition security.  </a:t>
            </a:r>
          </a:p>
          <a:p>
            <a:pPr marL="285750" indent="-285750">
              <a:buFont typeface="Arial" pitchFamily="34" charset="0"/>
              <a:buChar char="•"/>
            </a:pPr>
            <a:r>
              <a:rPr lang="en-AU" sz="1200"/>
              <a:t>Limited arable lands leading to vulnerability of farmlands to extreme weather events such as landslides----flooding, etc</a:t>
            </a:r>
          </a:p>
          <a:p>
            <a:pPr marL="285750" indent="-285750">
              <a:buFont typeface="Arial" pitchFamily="34" charset="0"/>
              <a:buChar char="•"/>
            </a:pPr>
            <a:r>
              <a:rPr lang="en-AU" sz="1200"/>
              <a:t>Forests remain an important sector not only to maintain ecosystems services but as well as livelihoods and food and nutrition security of communities</a:t>
            </a:r>
          </a:p>
          <a:p>
            <a:pPr marL="285750" indent="-285750">
              <a:buFont typeface="Arial" pitchFamily="34" charset="0"/>
              <a:buChar char="•"/>
            </a:pPr>
            <a:r>
              <a:rPr lang="en-AU" sz="1200"/>
              <a:t>Soil health is vital for climate carbon sequestration and plant health. Studies have shown significant downward spiral of soil health across the region</a:t>
            </a:r>
          </a:p>
          <a:p>
            <a:pPr marL="285750" indent="-285750">
              <a:buFont typeface="Arial" pitchFamily="34" charset="0"/>
              <a:buChar char="•"/>
            </a:pPr>
            <a:r>
              <a:rPr lang="en-AU" sz="1200"/>
              <a:t>Surveillance in at least 5 countries have shown significant recurrence of pests and disease problems in the region</a:t>
            </a:r>
          </a:p>
          <a:p>
            <a:pPr marL="285750" indent="-285750">
              <a:buFont typeface="Arial" pitchFamily="34" charset="0"/>
              <a:buChar char="•"/>
            </a:pPr>
            <a:r>
              <a:rPr lang="en-AU" sz="1200"/>
              <a:t>Declining food production per capita due to aging of farmers and outward migration</a:t>
            </a:r>
          </a:p>
          <a:p>
            <a:pPr marL="285750" indent="-285750">
              <a:buFont typeface="Arial" pitchFamily="34" charset="0"/>
              <a:buChar char="•"/>
            </a:pPr>
            <a:r>
              <a:rPr lang="en-AU" sz="1200"/>
              <a:t>High dependency of imports, studies by SPC has shown from 35% to 92% of HHs diets are imported. Most alarming is that these are rural HHs. Urban HHs would range from 80 to 100% in some PICTs</a:t>
            </a:r>
          </a:p>
          <a:p>
            <a:pPr marL="285750" indent="-285750">
              <a:buFont typeface="Arial" pitchFamily="34" charset="0"/>
              <a:buChar char="•"/>
            </a:pPr>
            <a:r>
              <a:rPr lang="en-AU" sz="1200"/>
              <a:t>NCDs due to reliance eon poor nutritious foods</a:t>
            </a:r>
          </a:p>
          <a:p>
            <a:pPr marL="285750" indent="-285750">
              <a:buFont typeface="Arial" pitchFamily="34" charset="0"/>
              <a:buChar char="•"/>
            </a:pPr>
            <a:r>
              <a:rPr lang="en-AU" sz="1200"/>
              <a:t>Increasing population with average agriculture annual growth rate declined since 1990;</a:t>
            </a:r>
          </a:p>
          <a:p>
            <a:pPr marL="285750" indent="-285750">
              <a:buFont typeface="Arial" pitchFamily="34" charset="0"/>
              <a:buChar char="•"/>
            </a:pPr>
            <a:r>
              <a:rPr lang="en-AU" sz="1200"/>
              <a:t>Land degradation due to a combinations of these challenges</a:t>
            </a:r>
          </a:p>
          <a:p>
            <a:pPr marL="285750" indent="-285750">
              <a:buFont typeface="Arial" pitchFamily="34" charset="0"/>
              <a:buChar char="•"/>
            </a:pPr>
            <a:r>
              <a:rPr lang="en-AU" sz="1200"/>
              <a:t>All these challenges are contributing to the increased vulnerability of the agriculture and forestry sectors</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173256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r>
              <a:rPr lang="en-AU"/>
              <a:t>With the range of challenges confronting the Ag and Forestry sectors, LRD</a:t>
            </a:r>
            <a:r>
              <a:rPr lang="en-AU" sz="1200" kern="1200" baseline="0">
                <a:solidFill>
                  <a:schemeClr val="tx1"/>
                </a:solidFill>
                <a:effectLst/>
                <a:latin typeface="+mn-lt"/>
                <a:ea typeface="+mn-ea"/>
                <a:cs typeface="+mn-cs"/>
              </a:rPr>
              <a:t> has developed a comprehensive approach to working with communities to better understand the impacts of climate change so that better support can be provided to build their resilience.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a:solidFill>
                  <a:schemeClr val="tx1"/>
                </a:solidFill>
                <a:effectLst/>
                <a:latin typeface="+mn-lt"/>
                <a:ea typeface="+mn-ea"/>
                <a:cs typeface="+mn-cs"/>
              </a:rPr>
              <a:t>Our approach to building community resilience involves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baseline="0">
                <a:solidFill>
                  <a:schemeClr val="tx1"/>
                </a:solidFill>
                <a:effectLst/>
                <a:latin typeface="+mn-lt"/>
                <a:ea typeface="+mn-ea"/>
                <a:cs typeface="+mn-cs"/>
              </a:rPr>
              <a:t>SPC has developed a comprehensive community based participatory vulnerability and food security assessment to determine factors contributing to the vulnerabilities so adaptation responses can be devised around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baseline="0">
                <a:solidFill>
                  <a:schemeClr val="tx1"/>
                </a:solidFill>
                <a:effectLst/>
                <a:latin typeface="+mn-lt"/>
                <a:ea typeface="+mn-ea"/>
                <a:cs typeface="+mn-cs"/>
              </a:rPr>
              <a:t>From the vulnerability assessment, SPC then works with governments and communities to develop adaptation strategies for communities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baseline="0">
                <a:solidFill>
                  <a:schemeClr val="tx1"/>
                </a:solidFill>
                <a:effectLst/>
                <a:latin typeface="+mn-lt"/>
                <a:ea typeface="+mn-ea"/>
                <a:cs typeface="+mn-cs"/>
              </a:rPr>
              <a:t>Implementation is jointly with government, partners and communities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200" kern="1200" baseline="0">
                <a:solidFill>
                  <a:schemeClr val="tx1"/>
                </a:solidFill>
                <a:effectLst/>
                <a:latin typeface="+mn-lt"/>
                <a:ea typeface="+mn-ea"/>
                <a:cs typeface="+mn-cs"/>
              </a:rPr>
              <a:t>Evaluation of interventions to support scale up and out of lessons</a:t>
            </a:r>
            <a:endParaRPr lang="en-AU"/>
          </a:p>
          <a:p>
            <a:endParaRPr lang="en-AU"/>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14952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557213"/>
            <a:ext cx="4960938" cy="2790825"/>
          </a:xfrm>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The community vulnerability assessment aims at establishing understanding the factors contributing to the vulnerability of communities and their farming systems in a holistic approach. To determine vulnerabilities, the IPPC (2007) defines Vulnerability as …..</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To determine vulnerabilities, we assess the exposure of communities to CC and extreme calamities, their impacts (sensitivities) and the communities adaptive capacity </a:t>
            </a:r>
          </a:p>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0C5550-54DC-459B-86DF-C70E672AA680}" type="slidenum">
              <a:rPr lang="en-AU" smtClean="0"/>
              <a:pPr/>
              <a:t>10</a:t>
            </a:fld>
            <a:endParaRPr lang="en-AU"/>
          </a:p>
        </p:txBody>
      </p:sp>
    </p:spTree>
    <p:extLst>
      <p:ext uri="{BB962C8B-B14F-4D97-AF65-F5344CB8AC3E}">
        <p14:creationId xmlns:p14="http://schemas.microsoft.com/office/powerpoint/2010/main" val="372289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sv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png"/><Relationship Id="rId7"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chart" Target="../charts/chart1.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svg"/><Relationship Id="rId9"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image" Target="../media/image2.svg"/><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svg"/></Relationships>
</file>

<file path=ppt/slides/_rels/slide22.xml.rels><?xml version="1.0" encoding="UTF-8" standalone="yes"?>
<Relationships xmlns="http://schemas.openxmlformats.org/package/2006/relationships"><Relationship Id="rId8" Type="http://schemas.openxmlformats.org/officeDocument/2006/relationships/hyperlink" Target="mailto:gibsons@spc.int" TargetMode="External"/><Relationship Id="rId3" Type="http://schemas.openxmlformats.org/officeDocument/2006/relationships/image" Target="../media/image79.jpeg"/><Relationship Id="rId7" Type="http://schemas.openxmlformats.org/officeDocument/2006/relationships/image" Target="../media/image83.sv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hyperlink" Target="mailto:stephanieo@spc.int"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jpeg"/><Relationship Id="rId18" Type="http://schemas.openxmlformats.org/officeDocument/2006/relationships/image" Target="../media/image88.jpe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22.png"/><Relationship Id="rId7" Type="http://schemas.openxmlformats.org/officeDocument/2006/relationships/image" Target="../media/image86.svg"/><Relationship Id="rId12" Type="http://schemas.openxmlformats.org/officeDocument/2006/relationships/image" Target="../media/image7.jpeg"/><Relationship Id="rId17" Type="http://schemas.openxmlformats.org/officeDocument/2006/relationships/image" Target="../media/image87.jpeg"/><Relationship Id="rId25" Type="http://schemas.openxmlformats.org/officeDocument/2006/relationships/image" Target="../media/image27.png"/><Relationship Id="rId2" Type="http://schemas.openxmlformats.org/officeDocument/2006/relationships/notesSlide" Target="../notesSlides/notesSlide21.xml"/><Relationship Id="rId16" Type="http://schemas.openxmlformats.org/officeDocument/2006/relationships/image" Target="../media/image11.jpeg"/><Relationship Id="rId20"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6.jpeg"/><Relationship Id="rId24" Type="http://schemas.openxmlformats.org/officeDocument/2006/relationships/image" Target="../media/image26.png"/><Relationship Id="rId5" Type="http://schemas.openxmlformats.org/officeDocument/2006/relationships/image" Target="../media/image84.jpeg"/><Relationship Id="rId15" Type="http://schemas.openxmlformats.org/officeDocument/2006/relationships/image" Target="../media/image10.jpeg"/><Relationship Id="rId23" Type="http://schemas.openxmlformats.org/officeDocument/2006/relationships/image" Target="../media/image25.png"/><Relationship Id="rId10" Type="http://schemas.openxmlformats.org/officeDocument/2006/relationships/image" Target="../media/image5.jpeg"/><Relationship Id="rId19" Type="http://schemas.openxmlformats.org/officeDocument/2006/relationships/image" Target="../media/image89.png"/><Relationship Id="rId4" Type="http://schemas.openxmlformats.org/officeDocument/2006/relationships/image" Target="../media/image2.svg"/><Relationship Id="rId9" Type="http://schemas.openxmlformats.org/officeDocument/2006/relationships/image" Target="../media/image4.jpeg"/><Relationship Id="rId14" Type="http://schemas.openxmlformats.org/officeDocument/2006/relationships/image" Target="../media/image9.jpeg"/><Relationship Id="rId22"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1.png"/><Relationship Id="rId21" Type="http://schemas.openxmlformats.org/officeDocument/2006/relationships/image" Target="../media/image44.png"/><Relationship Id="rId7" Type="http://schemas.openxmlformats.org/officeDocument/2006/relationships/image" Target="../media/image30.jpeg"/><Relationship Id="rId12" Type="http://schemas.openxmlformats.org/officeDocument/2006/relationships/image" Target="../media/image35.jpeg"/><Relationship Id="rId17" Type="http://schemas.openxmlformats.org/officeDocument/2006/relationships/image" Target="../media/image40.jpeg"/><Relationship Id="rId25" Type="http://schemas.openxmlformats.org/officeDocument/2006/relationships/image" Target="../media/image48.jpeg"/><Relationship Id="rId2" Type="http://schemas.openxmlformats.org/officeDocument/2006/relationships/notesSlide" Target="../notesSlides/notesSlide3.xml"/><Relationship Id="rId16" Type="http://schemas.openxmlformats.org/officeDocument/2006/relationships/image" Target="../media/image39.jpeg"/><Relationship Id="rId20"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24" Type="http://schemas.openxmlformats.org/officeDocument/2006/relationships/image" Target="../media/image47.jpeg"/><Relationship Id="rId5" Type="http://schemas.openxmlformats.org/officeDocument/2006/relationships/image" Target="../media/image28.jpeg"/><Relationship Id="rId15" Type="http://schemas.openxmlformats.org/officeDocument/2006/relationships/image" Target="../media/image38.png"/><Relationship Id="rId23" Type="http://schemas.openxmlformats.org/officeDocument/2006/relationships/image" Target="../media/image46.jpeg"/><Relationship Id="rId10" Type="http://schemas.openxmlformats.org/officeDocument/2006/relationships/image" Target="../media/image33.png"/><Relationship Id="rId19" Type="http://schemas.openxmlformats.org/officeDocument/2006/relationships/image" Target="../media/image42.jpeg"/><Relationship Id="rId4" Type="http://schemas.openxmlformats.org/officeDocument/2006/relationships/image" Target="../media/image2.svg"/><Relationship Id="rId9" Type="http://schemas.openxmlformats.org/officeDocument/2006/relationships/image" Target="../media/image32.jpeg"/><Relationship Id="rId14" Type="http://schemas.openxmlformats.org/officeDocument/2006/relationships/image" Target="../media/image37.jpeg"/><Relationship Id="rId22" Type="http://schemas.openxmlformats.org/officeDocument/2006/relationships/image" Target="../media/image45.jpeg"/><Relationship Id="rId27"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21999"/>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grpSp>
        <p:nvGrpSpPr>
          <p:cNvPr id="3" name="Group 3"/>
          <p:cNvGrpSpPr/>
          <p:nvPr/>
        </p:nvGrpSpPr>
        <p:grpSpPr>
          <a:xfrm>
            <a:off x="-264386" y="0"/>
            <a:ext cx="7516650" cy="10287000"/>
            <a:chOff x="0" y="0"/>
            <a:chExt cx="10022199" cy="13716000"/>
          </a:xfrm>
        </p:grpSpPr>
        <p:grpSp>
          <p:nvGrpSpPr>
            <p:cNvPr id="4" name="Group 4"/>
            <p:cNvGrpSpPr>
              <a:grpSpLocks noChangeAspect="1"/>
            </p:cNvGrpSpPr>
            <p:nvPr/>
          </p:nvGrpSpPr>
          <p:grpSpPr>
            <a:xfrm>
              <a:off x="3152630" y="5142550"/>
              <a:ext cx="3826324" cy="3313424"/>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6" name="Group 6"/>
            <p:cNvGrpSpPr>
              <a:grpSpLocks noChangeAspect="1"/>
            </p:cNvGrpSpPr>
            <p:nvPr/>
          </p:nvGrpSpPr>
          <p:grpSpPr>
            <a:xfrm>
              <a:off x="112148" y="3485838"/>
              <a:ext cx="3826324" cy="3313424"/>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8" name="Group 8"/>
            <p:cNvGrpSpPr>
              <a:grpSpLocks noChangeAspect="1"/>
            </p:cNvGrpSpPr>
            <p:nvPr/>
          </p:nvGrpSpPr>
          <p:grpSpPr>
            <a:xfrm>
              <a:off x="3152630" y="1663234"/>
              <a:ext cx="3826324" cy="3313424"/>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10" name="Group 10"/>
            <p:cNvGrpSpPr>
              <a:grpSpLocks noChangeAspect="1"/>
            </p:cNvGrpSpPr>
            <p:nvPr/>
          </p:nvGrpSpPr>
          <p:grpSpPr>
            <a:xfrm>
              <a:off x="6195875" y="3485838"/>
              <a:ext cx="3826324" cy="3313424"/>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12" name="Group 12"/>
            <p:cNvGrpSpPr>
              <a:grpSpLocks noChangeAspect="1"/>
            </p:cNvGrpSpPr>
            <p:nvPr/>
          </p:nvGrpSpPr>
          <p:grpSpPr>
            <a:xfrm>
              <a:off x="6195875" y="6925703"/>
              <a:ext cx="3826324" cy="3313424"/>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14" name="Group 14"/>
            <p:cNvGrpSpPr>
              <a:grpSpLocks noChangeAspect="1"/>
            </p:cNvGrpSpPr>
            <p:nvPr/>
          </p:nvGrpSpPr>
          <p:grpSpPr>
            <a:xfrm>
              <a:off x="3152630" y="8637713"/>
              <a:ext cx="3826324" cy="3313424"/>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16" name="Group 16"/>
            <p:cNvGrpSpPr>
              <a:grpSpLocks noChangeAspect="1"/>
            </p:cNvGrpSpPr>
            <p:nvPr/>
          </p:nvGrpSpPr>
          <p:grpSpPr>
            <a:xfrm>
              <a:off x="112148" y="6925703"/>
              <a:ext cx="3826324" cy="3313424"/>
              <a:chOff x="0" y="0"/>
              <a:chExt cx="4282440" cy="3708400"/>
            </a:xfrm>
          </p:grpSpPr>
          <p:sp>
            <p:nvSpPr>
              <p:cNvPr id="17" name="Freeform 1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18" name="Group 18"/>
            <p:cNvGrpSpPr>
              <a:grpSpLocks noChangeAspect="1"/>
            </p:cNvGrpSpPr>
            <p:nvPr/>
          </p:nvGrpSpPr>
          <p:grpSpPr>
            <a:xfrm>
              <a:off x="112148" y="10402576"/>
              <a:ext cx="3826324" cy="3313424"/>
              <a:chOff x="0" y="0"/>
              <a:chExt cx="4282440" cy="3708400"/>
            </a:xfrm>
          </p:grpSpPr>
          <p:sp>
            <p:nvSpPr>
              <p:cNvPr id="19" name="Freeform 1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20" name="Group 20"/>
            <p:cNvGrpSpPr>
              <a:grpSpLocks noChangeAspect="1"/>
            </p:cNvGrpSpPr>
            <p:nvPr/>
          </p:nvGrpSpPr>
          <p:grpSpPr>
            <a:xfrm>
              <a:off x="0" y="0"/>
              <a:ext cx="3826324" cy="3313424"/>
              <a:chOff x="0" y="0"/>
              <a:chExt cx="4282440" cy="3708400"/>
            </a:xfrm>
          </p:grpSpPr>
          <p:sp>
            <p:nvSpPr>
              <p:cNvPr id="21" name="Freeform 2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3" cstate="screen">
                  <a:extLst>
                    <a:ext uri="{28A0092B-C50C-407E-A947-70E740481C1C}">
                      <a14:useLocalDpi xmlns:a14="http://schemas.microsoft.com/office/drawing/2010/main" val="0"/>
                    </a:ext>
                  </a:extLst>
                </a:blip>
                <a:stretch>
                  <a:fillRect/>
                </a:stretch>
              </a:blipFill>
            </p:spPr>
            <p:txBody>
              <a:bodyPr/>
              <a:lstStyle/>
              <a:p>
                <a:endParaRPr lang="en-AU"/>
              </a:p>
            </p:txBody>
          </p:sp>
        </p:grpSp>
      </p:grpSp>
      <p:grpSp>
        <p:nvGrpSpPr>
          <p:cNvPr id="22" name="Group 22"/>
          <p:cNvGrpSpPr/>
          <p:nvPr/>
        </p:nvGrpSpPr>
        <p:grpSpPr>
          <a:xfrm>
            <a:off x="8724701" y="667165"/>
            <a:ext cx="8952670" cy="8952670"/>
            <a:chOff x="0" y="0"/>
            <a:chExt cx="812800" cy="812800"/>
          </a:xfrm>
        </p:grpSpPr>
        <p:sp>
          <p:nvSpPr>
            <p:cNvPr id="23" name="Freeform 23"/>
            <p:cNvSpPr/>
            <p:nvPr/>
          </p:nvSpPr>
          <p:spPr>
            <a:xfrm>
              <a:off x="0" y="0"/>
              <a:ext cx="812800" cy="812800"/>
            </a:xfrm>
            <a:custGeom>
              <a:avLst/>
              <a:gdLst/>
              <a:ahLst/>
              <a:cxnLst/>
              <a:rect l="l" t="t" r="r" b="b"/>
              <a:pathLst>
                <a:path w="812800" h="812800">
                  <a:moveTo>
                    <a:pt x="574675" y="0"/>
                  </a:moveTo>
                  <a:lnTo>
                    <a:pt x="812800" y="238125"/>
                  </a:lnTo>
                  <a:lnTo>
                    <a:pt x="812800" y="574675"/>
                  </a:lnTo>
                  <a:lnTo>
                    <a:pt x="574675" y="812800"/>
                  </a:lnTo>
                  <a:lnTo>
                    <a:pt x="238125" y="812800"/>
                  </a:lnTo>
                  <a:lnTo>
                    <a:pt x="0" y="574675"/>
                  </a:lnTo>
                  <a:lnTo>
                    <a:pt x="0" y="238125"/>
                  </a:lnTo>
                  <a:lnTo>
                    <a:pt x="238125" y="0"/>
                  </a:lnTo>
                  <a:lnTo>
                    <a:pt x="574675" y="0"/>
                  </a:lnTo>
                  <a:close/>
                </a:path>
              </a:pathLst>
            </a:custGeom>
            <a:solidFill>
              <a:srgbClr val="FFFFFF"/>
            </a:solidFill>
          </p:spPr>
          <p:txBody>
            <a:bodyPr/>
            <a:lstStyle/>
            <a:p>
              <a:endParaRPr lang="en-AU"/>
            </a:p>
          </p:txBody>
        </p:sp>
        <p:sp>
          <p:nvSpPr>
            <p:cNvPr id="24" name="TextBox 24"/>
            <p:cNvSpPr txBox="1"/>
            <p:nvPr/>
          </p:nvSpPr>
          <p:spPr>
            <a:xfrm>
              <a:off x="63500" y="25400"/>
              <a:ext cx="685800" cy="723900"/>
            </a:xfrm>
            <a:prstGeom prst="rect">
              <a:avLst/>
            </a:prstGeom>
          </p:spPr>
          <p:txBody>
            <a:bodyPr lIns="50800" tIns="50800" rIns="50800" bIns="50800" rtlCol="0" anchor="ctr"/>
            <a:lstStyle/>
            <a:p>
              <a:pPr algn="ctr">
                <a:lnSpc>
                  <a:spcPts val="2947"/>
                </a:lnSpc>
              </a:pPr>
              <a:endParaRPr/>
            </a:p>
          </p:txBody>
        </p:sp>
      </p:grpSp>
      <p:sp>
        <p:nvSpPr>
          <p:cNvPr id="25" name="TextBox 25"/>
          <p:cNvSpPr txBox="1"/>
          <p:nvPr/>
        </p:nvSpPr>
        <p:spPr>
          <a:xfrm>
            <a:off x="10748032" y="5124450"/>
            <a:ext cx="4913503" cy="523875"/>
          </a:xfrm>
          <a:prstGeom prst="rect">
            <a:avLst/>
          </a:prstGeom>
        </p:spPr>
        <p:txBody>
          <a:bodyPr lIns="0" tIns="0" rIns="0" bIns="0" rtlCol="0" anchor="t">
            <a:spAutoFit/>
          </a:bodyPr>
          <a:lstStyle/>
          <a:p>
            <a:pPr algn="ctr">
              <a:lnSpc>
                <a:spcPts val="4007"/>
              </a:lnSpc>
              <a:spcBef>
                <a:spcPct val="0"/>
              </a:spcBef>
            </a:pPr>
            <a:r>
              <a:rPr lang="en-US" sz="3339">
                <a:solidFill>
                  <a:srgbClr val="231F20"/>
                </a:solidFill>
                <a:latin typeface="Arimo Bold"/>
              </a:rPr>
              <a:t>23 - 27 OCTOBER, 2023</a:t>
            </a:r>
          </a:p>
        </p:txBody>
      </p:sp>
      <p:sp>
        <p:nvSpPr>
          <p:cNvPr id="26" name="TextBox 26"/>
          <p:cNvSpPr txBox="1"/>
          <p:nvPr/>
        </p:nvSpPr>
        <p:spPr>
          <a:xfrm>
            <a:off x="9902545" y="1639702"/>
            <a:ext cx="6604476" cy="3370448"/>
          </a:xfrm>
          <a:prstGeom prst="rect">
            <a:avLst/>
          </a:prstGeom>
        </p:spPr>
        <p:txBody>
          <a:bodyPr lIns="0" tIns="0" rIns="0" bIns="0" rtlCol="0" anchor="t">
            <a:spAutoFit/>
          </a:bodyPr>
          <a:lstStyle/>
          <a:p>
            <a:pPr algn="ctr">
              <a:lnSpc>
                <a:spcPts val="8908"/>
              </a:lnSpc>
            </a:pPr>
            <a:r>
              <a:rPr lang="en-US" sz="7126">
                <a:solidFill>
                  <a:srgbClr val="E38E00"/>
                </a:solidFill>
                <a:latin typeface="Bebas Neue Bold"/>
              </a:rPr>
              <a:t>PACIFIC ISLANDS </a:t>
            </a:r>
          </a:p>
          <a:p>
            <a:pPr algn="ctr">
              <a:lnSpc>
                <a:spcPts val="8908"/>
              </a:lnSpc>
            </a:pPr>
            <a:r>
              <a:rPr lang="en-US" sz="7126">
                <a:solidFill>
                  <a:srgbClr val="E38E00"/>
                </a:solidFill>
                <a:latin typeface="Bebas Neue Bold"/>
              </a:rPr>
              <a:t>CLIMATE OUTLOOK </a:t>
            </a:r>
          </a:p>
          <a:p>
            <a:pPr algn="ctr">
              <a:lnSpc>
                <a:spcPts val="8908"/>
              </a:lnSpc>
            </a:pPr>
            <a:r>
              <a:rPr lang="en-US" sz="7126">
                <a:solidFill>
                  <a:srgbClr val="E38E00"/>
                </a:solidFill>
                <a:latin typeface="Bebas Neue Bold"/>
              </a:rPr>
              <a:t>FORUM - 13</a:t>
            </a:r>
          </a:p>
        </p:txBody>
      </p:sp>
      <p:sp>
        <p:nvSpPr>
          <p:cNvPr id="27" name="TextBox 27"/>
          <p:cNvSpPr txBox="1"/>
          <p:nvPr/>
        </p:nvSpPr>
        <p:spPr>
          <a:xfrm>
            <a:off x="11593519" y="5748337"/>
            <a:ext cx="3222530" cy="589921"/>
          </a:xfrm>
          <a:prstGeom prst="rect">
            <a:avLst/>
          </a:prstGeom>
        </p:spPr>
        <p:txBody>
          <a:bodyPr lIns="0" tIns="0" rIns="0" bIns="0" rtlCol="0" anchor="t">
            <a:spAutoFit/>
          </a:bodyPr>
          <a:lstStyle/>
          <a:p>
            <a:pPr algn="ctr">
              <a:lnSpc>
                <a:spcPts val="4487"/>
              </a:lnSpc>
              <a:spcBef>
                <a:spcPct val="0"/>
              </a:spcBef>
            </a:pPr>
            <a:r>
              <a:rPr lang="en-US" sz="3739">
                <a:solidFill>
                  <a:srgbClr val="231F20"/>
                </a:solidFill>
                <a:latin typeface="Arimo Bold"/>
              </a:rPr>
              <a:t>NADI, FIJI</a:t>
            </a:r>
          </a:p>
        </p:txBody>
      </p:sp>
      <p:grpSp>
        <p:nvGrpSpPr>
          <p:cNvPr id="28" name="Group 28"/>
          <p:cNvGrpSpPr/>
          <p:nvPr/>
        </p:nvGrpSpPr>
        <p:grpSpPr>
          <a:xfrm>
            <a:off x="10052319" y="6471609"/>
            <a:ext cx="6454703" cy="1199198"/>
            <a:chOff x="0" y="0"/>
            <a:chExt cx="8606270" cy="1598931"/>
          </a:xfrm>
        </p:grpSpPr>
        <p:sp>
          <p:nvSpPr>
            <p:cNvPr id="29" name="Freeform 29"/>
            <p:cNvSpPr/>
            <p:nvPr/>
          </p:nvSpPr>
          <p:spPr>
            <a:xfrm>
              <a:off x="0" y="0"/>
              <a:ext cx="1316414" cy="1571386"/>
            </a:xfrm>
            <a:custGeom>
              <a:avLst/>
              <a:gdLst/>
              <a:ahLst/>
              <a:cxnLst/>
              <a:rect l="l" t="t" r="r" b="b"/>
              <a:pathLst>
                <a:path w="1316414" h="1571386">
                  <a:moveTo>
                    <a:pt x="0" y="0"/>
                  </a:moveTo>
                  <a:lnTo>
                    <a:pt x="1316414" y="0"/>
                  </a:lnTo>
                  <a:lnTo>
                    <a:pt x="1316414" y="1571386"/>
                  </a:lnTo>
                  <a:lnTo>
                    <a:pt x="0" y="1571386"/>
                  </a:lnTo>
                  <a:lnTo>
                    <a:pt x="0" y="0"/>
                  </a:lnTo>
                  <a:close/>
                </a:path>
              </a:pathLst>
            </a:custGeom>
            <a:blipFill>
              <a:blip r:embed="rId14"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30" name="Freeform 30"/>
            <p:cNvSpPr/>
            <p:nvPr/>
          </p:nvSpPr>
          <p:spPr>
            <a:xfrm>
              <a:off x="1589045" y="162423"/>
              <a:ext cx="1772083" cy="1408963"/>
            </a:xfrm>
            <a:custGeom>
              <a:avLst/>
              <a:gdLst/>
              <a:ahLst/>
              <a:cxnLst/>
              <a:rect l="l" t="t" r="r" b="b"/>
              <a:pathLst>
                <a:path w="1772083" h="1408963">
                  <a:moveTo>
                    <a:pt x="0" y="0"/>
                  </a:moveTo>
                  <a:lnTo>
                    <a:pt x="1772083" y="0"/>
                  </a:lnTo>
                  <a:lnTo>
                    <a:pt x="1772083" y="1408963"/>
                  </a:lnTo>
                  <a:lnTo>
                    <a:pt x="0" y="1408963"/>
                  </a:lnTo>
                  <a:lnTo>
                    <a:pt x="0" y="0"/>
                  </a:lnTo>
                  <a:close/>
                </a:path>
              </a:pathLst>
            </a:custGeom>
            <a:blipFill>
              <a:blip r:embed="rId15"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31" name="Freeform 31"/>
            <p:cNvSpPr/>
            <p:nvPr/>
          </p:nvSpPr>
          <p:spPr>
            <a:xfrm>
              <a:off x="3634075" y="134878"/>
              <a:ext cx="1644234" cy="1464053"/>
            </a:xfrm>
            <a:custGeom>
              <a:avLst/>
              <a:gdLst/>
              <a:ahLst/>
              <a:cxnLst/>
              <a:rect l="l" t="t" r="r" b="b"/>
              <a:pathLst>
                <a:path w="1644234" h="1464053">
                  <a:moveTo>
                    <a:pt x="0" y="0"/>
                  </a:moveTo>
                  <a:lnTo>
                    <a:pt x="1644234" y="0"/>
                  </a:lnTo>
                  <a:lnTo>
                    <a:pt x="1644234" y="1464053"/>
                  </a:lnTo>
                  <a:lnTo>
                    <a:pt x="0" y="1464053"/>
                  </a:lnTo>
                  <a:lnTo>
                    <a:pt x="0" y="0"/>
                  </a:lnTo>
                  <a:close/>
                </a:path>
              </a:pathLst>
            </a:custGeom>
            <a:blipFill>
              <a:blip r:embed="rId16"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32" name="Freeform 32"/>
            <p:cNvSpPr/>
            <p:nvPr/>
          </p:nvSpPr>
          <p:spPr>
            <a:xfrm>
              <a:off x="5405842" y="251406"/>
              <a:ext cx="3200429" cy="1319980"/>
            </a:xfrm>
            <a:custGeom>
              <a:avLst/>
              <a:gdLst/>
              <a:ahLst/>
              <a:cxnLst/>
              <a:rect l="l" t="t" r="r" b="b"/>
              <a:pathLst>
                <a:path w="3200429" h="1319980">
                  <a:moveTo>
                    <a:pt x="0" y="0"/>
                  </a:moveTo>
                  <a:lnTo>
                    <a:pt x="3200428" y="0"/>
                  </a:lnTo>
                  <a:lnTo>
                    <a:pt x="3200428" y="1319980"/>
                  </a:lnTo>
                  <a:lnTo>
                    <a:pt x="0" y="1319980"/>
                  </a:lnTo>
                  <a:lnTo>
                    <a:pt x="0" y="0"/>
                  </a:lnTo>
                  <a:close/>
                </a:path>
              </a:pathLst>
            </a:custGeom>
            <a:blipFill>
              <a:blip r:embed="rId17" cstate="screen">
                <a:extLst>
                  <a:ext uri="{28A0092B-C50C-407E-A947-70E740481C1C}">
                    <a14:useLocalDpi xmlns:a14="http://schemas.microsoft.com/office/drawing/2010/main" val="0"/>
                  </a:ext>
                </a:extLst>
              </a:blip>
              <a:stretch>
                <a:fillRect/>
              </a:stretch>
            </a:blipFill>
          </p:spPr>
          <p:txBody>
            <a:bodyPr/>
            <a:lstStyle/>
            <a:p>
              <a:endParaRPr lang="en-AU"/>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00100"/>
            <a:ext cx="13639800" cy="713343"/>
          </a:xfrm>
        </p:spPr>
        <p:txBody>
          <a:bodyPr>
            <a:normAutofit/>
          </a:bodyPr>
          <a:lstStyle/>
          <a:p>
            <a:pPr algn="l"/>
            <a:r>
              <a:rPr lang="en-AU" sz="3500" b="1"/>
              <a:t>Determinants of Vulnerability</a:t>
            </a:r>
          </a:p>
        </p:txBody>
      </p:sp>
      <p:sp>
        <p:nvSpPr>
          <p:cNvPr id="3" name="Content Placeholder 2"/>
          <p:cNvSpPr>
            <a:spLocks noGrp="1"/>
          </p:cNvSpPr>
          <p:nvPr>
            <p:ph idx="1"/>
          </p:nvPr>
        </p:nvSpPr>
        <p:spPr>
          <a:xfrm>
            <a:off x="609600" y="1675462"/>
            <a:ext cx="10165771" cy="8470352"/>
          </a:xfrm>
        </p:spPr>
        <p:txBody>
          <a:bodyPr>
            <a:normAutofit fontScale="92500" lnSpcReduction="20000"/>
          </a:bodyPr>
          <a:lstStyle/>
          <a:p>
            <a:pPr algn="just"/>
            <a:r>
              <a:rPr lang="en-AU" b="1"/>
              <a:t>Building resilience starts with reducing vulnerabilities</a:t>
            </a:r>
          </a:p>
          <a:p>
            <a:pPr algn="just"/>
            <a:endParaRPr lang="en-GB" b="1"/>
          </a:p>
          <a:p>
            <a:pPr algn="just"/>
            <a:r>
              <a:rPr lang="en-GB" b="1"/>
              <a:t>Vulnerability </a:t>
            </a:r>
            <a:r>
              <a:rPr lang="en-GB"/>
              <a:t>is a function of character, magnitude and rate of climate variation</a:t>
            </a:r>
            <a:r>
              <a:rPr lang="en-GB" b="1"/>
              <a:t> </a:t>
            </a:r>
            <a:r>
              <a:rPr lang="en-GB"/>
              <a:t>to which a system is </a:t>
            </a:r>
            <a:r>
              <a:rPr lang="en-GB" b="1">
                <a:solidFill>
                  <a:srgbClr val="FF0000"/>
                </a:solidFill>
              </a:rPr>
              <a:t>exposed</a:t>
            </a:r>
            <a:r>
              <a:rPr lang="en-GB"/>
              <a:t>, its </a:t>
            </a:r>
            <a:r>
              <a:rPr lang="en-GB" b="1">
                <a:solidFill>
                  <a:srgbClr val="FF0000"/>
                </a:solidFill>
              </a:rPr>
              <a:t>sensitivity</a:t>
            </a:r>
            <a:r>
              <a:rPr lang="en-GB"/>
              <a:t>, and its </a:t>
            </a:r>
            <a:r>
              <a:rPr lang="en-GB" b="1">
                <a:solidFill>
                  <a:srgbClr val="FF0000"/>
                </a:solidFill>
              </a:rPr>
              <a:t>adaptive</a:t>
            </a:r>
            <a:r>
              <a:rPr lang="en-GB" b="1"/>
              <a:t> </a:t>
            </a:r>
            <a:r>
              <a:rPr lang="en-GB" b="1">
                <a:solidFill>
                  <a:srgbClr val="FF0000"/>
                </a:solidFill>
              </a:rPr>
              <a:t>capacity</a:t>
            </a:r>
            <a:r>
              <a:rPr lang="en-GB">
                <a:solidFill>
                  <a:srgbClr val="FF0000"/>
                </a:solidFill>
              </a:rPr>
              <a:t> </a:t>
            </a:r>
            <a:r>
              <a:rPr lang="en-GB"/>
              <a:t>(IPCC, 2007). </a:t>
            </a:r>
          </a:p>
          <a:p>
            <a:pPr algn="just"/>
            <a:endParaRPr lang="en-AU"/>
          </a:p>
          <a:p>
            <a:pPr algn="just"/>
            <a:r>
              <a:rPr lang="en-AU" b="1"/>
              <a:t>Exposure</a:t>
            </a:r>
            <a:r>
              <a:rPr lang="en-AU"/>
              <a:t> is the nature and degree to which a system is exposed to significant climatic variations. Climate variation includes average climate change and extreme climate variability </a:t>
            </a:r>
            <a:r>
              <a:rPr lang="en-GB"/>
              <a:t>(IPCC, 2007). </a:t>
            </a:r>
            <a:endParaRPr lang="en-AU"/>
          </a:p>
          <a:p>
            <a:pPr algn="just"/>
            <a:endParaRPr lang="en-AU"/>
          </a:p>
          <a:p>
            <a:pPr algn="just"/>
            <a:r>
              <a:rPr lang="en-AU" b="1"/>
              <a:t>Sensitivity</a:t>
            </a:r>
            <a:r>
              <a:rPr lang="en-AU"/>
              <a:t> is the degree to which climate-related factors affect a system, either adversely or beneficially </a:t>
            </a:r>
            <a:r>
              <a:rPr lang="en-GB"/>
              <a:t>(IPCC, 2007). </a:t>
            </a:r>
            <a:endParaRPr lang="en-AU"/>
          </a:p>
          <a:p>
            <a:pPr algn="just"/>
            <a:endParaRPr lang="en-AU"/>
          </a:p>
          <a:p>
            <a:pPr algn="just"/>
            <a:r>
              <a:rPr lang="en-AU" b="1"/>
              <a:t>Adaptive</a:t>
            </a:r>
            <a:r>
              <a:rPr lang="en-AU"/>
              <a:t> </a:t>
            </a:r>
            <a:r>
              <a:rPr lang="en-AU" b="1"/>
              <a:t>capacity</a:t>
            </a:r>
            <a:r>
              <a:rPr lang="en-AU"/>
              <a:t> is defined as the ability of a system (the community) to adjust to climate change (including climate variability and extremes), to mitigate potential damages, to take advantage of opportunities, or to cope with the consequences </a:t>
            </a:r>
            <a:r>
              <a:rPr lang="en-GB"/>
              <a:t>(IPCC, 2007). </a:t>
            </a:r>
            <a:endParaRPr lang="en-AU"/>
          </a:p>
          <a:p>
            <a:endParaRPr lang="en-AU" sz="3300"/>
          </a:p>
        </p:txBody>
      </p:sp>
      <p:pic>
        <p:nvPicPr>
          <p:cNvPr id="36" name="Picture 35"/>
          <p:cNvPicPr>
            <a:picLocks noChangeAspect="1"/>
          </p:cNvPicPr>
          <p:nvPr/>
        </p:nvPicPr>
        <p:blipFill>
          <a:blip r:embed="rId3"/>
          <a:stretch>
            <a:fillRect/>
          </a:stretch>
        </p:blipFill>
        <p:spPr>
          <a:xfrm>
            <a:off x="11010593" y="2476500"/>
            <a:ext cx="7244750" cy="5690671"/>
          </a:xfrm>
          <a:prstGeom prst="rect">
            <a:avLst/>
          </a:prstGeom>
          <a:solidFill>
            <a:schemeClr val="tx2">
              <a:lumMod val="20000"/>
              <a:lumOff val="80000"/>
            </a:schemeClr>
          </a:solidFill>
        </p:spPr>
      </p:pic>
      <p:sp>
        <p:nvSpPr>
          <p:cNvPr id="4" name="Freeform 2">
            <a:extLst>
              <a:ext uri="{FF2B5EF4-FFF2-40B4-BE49-F238E27FC236}">
                <a16:creationId xmlns:a16="http://schemas.microsoft.com/office/drawing/2014/main" id="{EDEAEB60-12CD-D0AE-33FF-341C60445D8F}"/>
              </a:ext>
            </a:extLst>
          </p:cNvPr>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AU"/>
          </a:p>
        </p:txBody>
      </p:sp>
    </p:spTree>
    <p:extLst>
      <p:ext uri="{BB962C8B-B14F-4D97-AF65-F5344CB8AC3E}">
        <p14:creationId xmlns:p14="http://schemas.microsoft.com/office/powerpoint/2010/main" val="14079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488" y="641924"/>
            <a:ext cx="11758613" cy="470316"/>
          </a:xfrm>
        </p:spPr>
        <p:txBody>
          <a:bodyPr>
            <a:noAutofit/>
          </a:bodyPr>
          <a:lstStyle/>
          <a:p>
            <a:pPr algn="l"/>
            <a:r>
              <a:rPr lang="en-AU" sz="3500" b="1"/>
              <a:t>SPC Vulnerability Assessment Framework</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132" y="1516796"/>
            <a:ext cx="11430000" cy="500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1622199"/>
            <a:ext cx="6413713" cy="6555641"/>
          </a:xfrm>
          <a:prstGeom prst="rect">
            <a:avLst/>
          </a:prstGeom>
        </p:spPr>
        <p:txBody>
          <a:bodyPr wrap="square">
            <a:spAutoFit/>
          </a:bodyPr>
          <a:lstStyle/>
          <a:p>
            <a:pPr marL="514350" indent="-514350">
              <a:buFont typeface="Arial" panose="020B0604020202020204" pitchFamily="34" charset="0"/>
              <a:buChar char="•"/>
            </a:pPr>
            <a:r>
              <a:rPr lang="en-AU" sz="3000"/>
              <a:t>Using each of the PRA tools, E, S and A were assessed at LOW (1), MEDIUM (2), HIGH (3) and VERY HIGH (4) scales through assessment of their </a:t>
            </a:r>
            <a:r>
              <a:rPr lang="en-AU" sz="3000" b="1">
                <a:solidFill>
                  <a:srgbClr val="FF0000"/>
                </a:solidFill>
              </a:rPr>
              <a:t>elements</a:t>
            </a:r>
            <a:r>
              <a:rPr lang="en-AU" sz="3000"/>
              <a:t> based on community perceptions. </a:t>
            </a:r>
          </a:p>
          <a:p>
            <a:pPr marL="514350" indent="-514350">
              <a:buFont typeface="Arial" panose="020B0604020202020204" pitchFamily="34" charset="0"/>
              <a:buChar char="•"/>
            </a:pPr>
            <a:endParaRPr lang="en-AU" sz="3000"/>
          </a:p>
          <a:p>
            <a:pPr marL="514350" indent="-514350">
              <a:buFont typeface="Arial" panose="020B0604020202020204" pitchFamily="34" charset="0"/>
              <a:buChar char="•"/>
            </a:pPr>
            <a:r>
              <a:rPr lang="en-AU" sz="3000"/>
              <a:t>Community perceptions were recorded and collated to determine the </a:t>
            </a:r>
            <a:r>
              <a:rPr lang="en-AU" sz="3000" b="1" i="1"/>
              <a:t>E Index, S Index and A Index</a:t>
            </a:r>
          </a:p>
          <a:p>
            <a:pPr marL="514350" indent="-514350">
              <a:buFont typeface="Arial" panose="020B0604020202020204" pitchFamily="34" charset="0"/>
              <a:buChar char="•"/>
            </a:pPr>
            <a:endParaRPr lang="en-AU" sz="3000" b="1" i="1"/>
          </a:p>
          <a:p>
            <a:pPr marL="514350" indent="-514350">
              <a:buFont typeface="Arial" panose="020B0604020202020204" pitchFamily="34" charset="0"/>
              <a:buChar char="•"/>
            </a:pPr>
            <a:endParaRPr lang="en-AU" sz="3000" b="1" i="1"/>
          </a:p>
          <a:p>
            <a:pPr marL="514350" indent="-514350">
              <a:buFont typeface="Arial" panose="020B0604020202020204" pitchFamily="34" charset="0"/>
              <a:buChar char="•"/>
            </a:pPr>
            <a:endParaRPr lang="en-AU" sz="3000" b="1" i="1"/>
          </a:p>
          <a:p>
            <a:pPr algn="ctr"/>
            <a:r>
              <a:rPr lang="en-AU" sz="3000" b="1" i="1"/>
              <a:t>V = E X S/A</a:t>
            </a:r>
            <a:endParaRPr lang="en-GB" sz="3000" b="1" i="1"/>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702764736"/>
              </p:ext>
            </p:extLst>
          </p:nvPr>
        </p:nvGraphicFramePr>
        <p:xfrm>
          <a:off x="6866752" y="6268600"/>
          <a:ext cx="11344761" cy="3924683"/>
        </p:xfrm>
        <a:graphic>
          <a:graphicData uri="http://schemas.openxmlformats.org/drawingml/2006/table">
            <a:tbl>
              <a:tblPr firstRow="1">
                <a:tableStyleId>{284E427A-3D55-4303-BF80-6455036E1DE7}</a:tableStyleId>
              </a:tblPr>
              <a:tblGrid>
                <a:gridCol w="3720117">
                  <a:extLst>
                    <a:ext uri="{9D8B030D-6E8A-4147-A177-3AD203B41FA5}">
                      <a16:colId xmlns:a16="http://schemas.microsoft.com/office/drawing/2014/main" val="20000"/>
                    </a:ext>
                  </a:extLst>
                </a:gridCol>
                <a:gridCol w="3812322">
                  <a:extLst>
                    <a:ext uri="{9D8B030D-6E8A-4147-A177-3AD203B41FA5}">
                      <a16:colId xmlns:a16="http://schemas.microsoft.com/office/drawing/2014/main" val="20001"/>
                    </a:ext>
                  </a:extLst>
                </a:gridCol>
                <a:gridCol w="3812322">
                  <a:extLst>
                    <a:ext uri="{9D8B030D-6E8A-4147-A177-3AD203B41FA5}">
                      <a16:colId xmlns:a16="http://schemas.microsoft.com/office/drawing/2014/main" val="20002"/>
                    </a:ext>
                  </a:extLst>
                </a:gridCol>
              </a:tblGrid>
              <a:tr h="410887">
                <a:tc gridSpan="3">
                  <a:txBody>
                    <a:bodyPr/>
                    <a:lstStyle/>
                    <a:p>
                      <a:pPr algn="ctr"/>
                      <a:r>
                        <a:rPr lang="en-AU" sz="2700"/>
                        <a:t>Elements</a:t>
                      </a:r>
                      <a:r>
                        <a:rPr lang="en-AU" sz="2700" baseline="0"/>
                        <a:t> of E, S, &amp; A</a:t>
                      </a:r>
                      <a:endParaRPr lang="en-AU" sz="2700"/>
                    </a:p>
                  </a:txBody>
                  <a:tcPr marL="8573" marR="8573" marT="8573" marB="0"/>
                </a:tc>
                <a:tc hMerge="1">
                  <a:txBody>
                    <a:bodyPr/>
                    <a:lstStyle/>
                    <a:p>
                      <a:endParaRPr lang="en-AU"/>
                    </a:p>
                  </a:txBody>
                  <a:tcPr marL="5715" marR="5715" marT="5715" marB="0"/>
                </a:tc>
                <a:tc hMerge="1">
                  <a:txBody>
                    <a:bodyPr/>
                    <a:lstStyle/>
                    <a:p>
                      <a:endParaRPr lang="en-AU"/>
                    </a:p>
                  </a:txBody>
                  <a:tcPr marL="5715" marR="5715" marT="5715" marB="0"/>
                </a:tc>
                <a:extLst>
                  <a:ext uri="{0D108BD9-81ED-4DB2-BD59-A6C34878D82A}">
                    <a16:rowId xmlns:a16="http://schemas.microsoft.com/office/drawing/2014/main" val="10000"/>
                  </a:ext>
                </a:extLst>
              </a:tr>
              <a:tr h="757051">
                <a:tc>
                  <a:txBody>
                    <a:bodyPr/>
                    <a:lstStyle/>
                    <a:p>
                      <a:pPr algn="l">
                        <a:lnSpc>
                          <a:spcPct val="107000"/>
                        </a:lnSpc>
                        <a:spcAft>
                          <a:spcPts val="0"/>
                        </a:spcAft>
                      </a:pPr>
                      <a:r>
                        <a:rPr lang="en-AU" sz="2400" b="1" i="1">
                          <a:effectLst/>
                        </a:rPr>
                        <a:t>Exposure (local climate change and variability)</a:t>
                      </a:r>
                      <a:endParaRPr lang="en-AU" sz="2400" b="1" i="1">
                        <a:effectLst/>
                        <a:latin typeface="Calibri" panose="020F0502020204030204" pitchFamily="34" charset="0"/>
                        <a:ea typeface="Calibri" panose="020F0502020204030204" pitchFamily="34" charset="0"/>
                        <a:cs typeface="Times New Roman" panose="02020603050405020304" pitchFamily="18" charset="0"/>
                      </a:endParaRPr>
                    </a:p>
                  </a:txBody>
                  <a:tcPr marL="8573" marR="8573" marT="8573" marB="0"/>
                </a:tc>
                <a:tc>
                  <a:txBody>
                    <a:bodyPr/>
                    <a:lstStyle/>
                    <a:p>
                      <a:pPr algn="l">
                        <a:lnSpc>
                          <a:spcPct val="107000"/>
                        </a:lnSpc>
                        <a:spcAft>
                          <a:spcPts val="0"/>
                        </a:spcAft>
                      </a:pPr>
                      <a:r>
                        <a:rPr lang="en-AU" sz="2400" b="1" i="1">
                          <a:effectLst/>
                        </a:rPr>
                        <a:t>Sensitivity (effects of changes at local level)</a:t>
                      </a:r>
                      <a:endParaRPr lang="en-AU" sz="2400" b="1" i="1">
                        <a:effectLst/>
                        <a:latin typeface="Calibri" panose="020F0502020204030204" pitchFamily="34" charset="0"/>
                        <a:ea typeface="Calibri" panose="020F0502020204030204" pitchFamily="34" charset="0"/>
                        <a:cs typeface="Times New Roman" panose="02020603050405020304" pitchFamily="18" charset="0"/>
                      </a:endParaRPr>
                    </a:p>
                  </a:txBody>
                  <a:tcPr marL="8573" marR="8573" marT="8573" marB="0"/>
                </a:tc>
                <a:tc>
                  <a:txBody>
                    <a:bodyPr/>
                    <a:lstStyle/>
                    <a:p>
                      <a:pPr algn="l">
                        <a:lnSpc>
                          <a:spcPct val="107000"/>
                        </a:lnSpc>
                        <a:spcAft>
                          <a:spcPts val="0"/>
                        </a:spcAft>
                      </a:pPr>
                      <a:r>
                        <a:rPr lang="en-AU" sz="2400" b="1" i="1">
                          <a:effectLst/>
                        </a:rPr>
                        <a:t>Adaptive Capacity (livelihood assets)</a:t>
                      </a:r>
                      <a:endParaRPr lang="en-AU" sz="2400" b="1" i="1">
                        <a:effectLst/>
                        <a:latin typeface="Calibri" panose="020F0502020204030204" pitchFamily="34" charset="0"/>
                        <a:ea typeface="Calibri" panose="020F0502020204030204" pitchFamily="34" charset="0"/>
                        <a:cs typeface="Times New Roman" panose="02020603050405020304" pitchFamily="18" charset="0"/>
                      </a:endParaRPr>
                    </a:p>
                  </a:txBody>
                  <a:tcPr marL="8573" marR="8573" marT="8573" marB="0"/>
                </a:tc>
                <a:extLst>
                  <a:ext uri="{0D108BD9-81ED-4DB2-BD59-A6C34878D82A}">
                    <a16:rowId xmlns:a16="http://schemas.microsoft.com/office/drawing/2014/main" val="10001"/>
                  </a:ext>
                </a:extLst>
              </a:tr>
              <a:tr h="2671105">
                <a:tc>
                  <a:txBody>
                    <a:bodyPr/>
                    <a:lstStyle/>
                    <a:p>
                      <a:pPr marL="285750" indent="-285750">
                        <a:lnSpc>
                          <a:spcPct val="107000"/>
                        </a:lnSpc>
                        <a:spcAft>
                          <a:spcPts val="0"/>
                        </a:spcAft>
                        <a:buFont typeface="Arial" panose="020B0604020202020204" pitchFamily="34" charset="0"/>
                        <a:buChar char="•"/>
                      </a:pPr>
                      <a:r>
                        <a:rPr lang="en-AU" sz="2400">
                          <a:effectLst/>
                        </a:rPr>
                        <a:t>Temperature</a:t>
                      </a:r>
                    </a:p>
                    <a:p>
                      <a:pPr marL="285750" indent="-285750">
                        <a:lnSpc>
                          <a:spcPct val="107000"/>
                        </a:lnSpc>
                        <a:spcAft>
                          <a:spcPts val="0"/>
                        </a:spcAft>
                        <a:buFont typeface="Arial" panose="020B0604020202020204" pitchFamily="34" charset="0"/>
                        <a:buChar char="•"/>
                      </a:pPr>
                      <a:r>
                        <a:rPr lang="en-AU" sz="2400">
                          <a:effectLst/>
                        </a:rPr>
                        <a:t>Precipitation</a:t>
                      </a:r>
                    </a:p>
                    <a:p>
                      <a:pPr marL="285750" indent="-285750">
                        <a:lnSpc>
                          <a:spcPct val="107000"/>
                        </a:lnSpc>
                        <a:spcAft>
                          <a:spcPts val="0"/>
                        </a:spcAft>
                        <a:buFont typeface="Arial" panose="020B0604020202020204" pitchFamily="34" charset="0"/>
                        <a:buChar char="•"/>
                      </a:pPr>
                      <a:r>
                        <a:rPr lang="en-AU" sz="2400">
                          <a:effectLst/>
                        </a:rPr>
                        <a:t>Plants/Animal behaviour (Proxy)</a:t>
                      </a:r>
                    </a:p>
                    <a:p>
                      <a:pPr marL="285750" indent="-285750">
                        <a:lnSpc>
                          <a:spcPct val="107000"/>
                        </a:lnSpc>
                        <a:spcAft>
                          <a:spcPts val="0"/>
                        </a:spcAft>
                        <a:buFont typeface="Arial" panose="020B0604020202020204" pitchFamily="34" charset="0"/>
                        <a:buChar char="•"/>
                      </a:pPr>
                      <a:r>
                        <a:rPr lang="en-AU" sz="2400">
                          <a:effectLst/>
                        </a:rPr>
                        <a:t>Hazards</a:t>
                      </a:r>
                    </a:p>
                  </a:txBody>
                  <a:tcPr marL="8573" marR="8573" marT="8573" marB="0"/>
                </a:tc>
                <a:tc>
                  <a:txBody>
                    <a:bodyPr/>
                    <a:lstStyle/>
                    <a:p>
                      <a:pPr marL="285750" indent="-285750">
                        <a:lnSpc>
                          <a:spcPct val="107000"/>
                        </a:lnSpc>
                        <a:spcAft>
                          <a:spcPts val="0"/>
                        </a:spcAft>
                        <a:buFont typeface="Arial" panose="020B0604020202020204" pitchFamily="34" charset="0"/>
                        <a:buChar char="•"/>
                      </a:pPr>
                      <a:r>
                        <a:rPr lang="en-AU" sz="2400">
                          <a:effectLst/>
                        </a:rPr>
                        <a:t>Agriculture and Food Security</a:t>
                      </a:r>
                    </a:p>
                    <a:p>
                      <a:pPr marL="285750" indent="-285750">
                        <a:lnSpc>
                          <a:spcPct val="107000"/>
                        </a:lnSpc>
                        <a:spcAft>
                          <a:spcPts val="0"/>
                        </a:spcAft>
                        <a:buFont typeface="Arial" panose="020B0604020202020204" pitchFamily="34" charset="0"/>
                        <a:buChar char="•"/>
                      </a:pPr>
                      <a:r>
                        <a:rPr lang="en-AU" sz="2400">
                          <a:effectLst/>
                        </a:rPr>
                        <a:t>Forest and biodiversity</a:t>
                      </a:r>
                    </a:p>
                    <a:p>
                      <a:pPr marL="285750" indent="-285750">
                        <a:lnSpc>
                          <a:spcPct val="107000"/>
                        </a:lnSpc>
                        <a:spcAft>
                          <a:spcPts val="0"/>
                        </a:spcAft>
                        <a:buFont typeface="Arial" panose="020B0604020202020204" pitchFamily="34" charset="0"/>
                        <a:buChar char="•"/>
                      </a:pPr>
                      <a:r>
                        <a:rPr lang="en-AU" sz="2400">
                          <a:effectLst/>
                        </a:rPr>
                        <a:t>Settlement and Infrastructure</a:t>
                      </a:r>
                    </a:p>
                    <a:p>
                      <a:pPr marL="285750" indent="-285750">
                        <a:lnSpc>
                          <a:spcPct val="107000"/>
                        </a:lnSpc>
                        <a:spcAft>
                          <a:spcPts val="0"/>
                        </a:spcAft>
                        <a:buFont typeface="Arial" panose="020B0604020202020204" pitchFamily="34" charset="0"/>
                        <a:buChar char="•"/>
                      </a:pPr>
                      <a:r>
                        <a:rPr lang="en-AU" sz="2400">
                          <a:effectLst/>
                        </a:rPr>
                        <a:t>Water and energy</a:t>
                      </a:r>
                    </a:p>
                    <a:p>
                      <a:pPr marL="285750" indent="-285750">
                        <a:lnSpc>
                          <a:spcPct val="107000"/>
                        </a:lnSpc>
                        <a:spcAft>
                          <a:spcPts val="0"/>
                        </a:spcAft>
                        <a:buFont typeface="Arial" panose="020B0604020202020204" pitchFamily="34" charset="0"/>
                        <a:buChar char="•"/>
                      </a:pPr>
                      <a:r>
                        <a:rPr lang="en-AU" sz="2400">
                          <a:effectLst/>
                        </a:rPr>
                        <a:t>Human Health</a:t>
                      </a:r>
                    </a:p>
                  </a:txBody>
                  <a:tcPr marL="8573" marR="8573" marT="8573" marB="0"/>
                </a:tc>
                <a:tc>
                  <a:txBody>
                    <a:bodyPr/>
                    <a:lstStyle/>
                    <a:p>
                      <a:pPr marL="285750" indent="-285750">
                        <a:lnSpc>
                          <a:spcPct val="107000"/>
                        </a:lnSpc>
                        <a:spcAft>
                          <a:spcPts val="0"/>
                        </a:spcAft>
                        <a:buFont typeface="Arial" panose="020B0604020202020204" pitchFamily="34" charset="0"/>
                        <a:buChar char="•"/>
                      </a:pPr>
                      <a:r>
                        <a:rPr lang="en-AU" sz="2400">
                          <a:effectLst/>
                        </a:rPr>
                        <a:t>Human resources</a:t>
                      </a:r>
                    </a:p>
                    <a:p>
                      <a:pPr marL="285750" indent="-285750">
                        <a:lnSpc>
                          <a:spcPct val="107000"/>
                        </a:lnSpc>
                        <a:spcAft>
                          <a:spcPts val="0"/>
                        </a:spcAft>
                        <a:buFont typeface="Arial" panose="020B0604020202020204" pitchFamily="34" charset="0"/>
                        <a:buChar char="•"/>
                      </a:pPr>
                      <a:r>
                        <a:rPr lang="en-AU" sz="2400">
                          <a:effectLst/>
                        </a:rPr>
                        <a:t>Natural assets</a:t>
                      </a:r>
                    </a:p>
                    <a:p>
                      <a:pPr marL="285750" indent="-285750">
                        <a:lnSpc>
                          <a:spcPct val="107000"/>
                        </a:lnSpc>
                        <a:spcAft>
                          <a:spcPts val="0"/>
                        </a:spcAft>
                        <a:buFont typeface="Arial" panose="020B0604020202020204" pitchFamily="34" charset="0"/>
                        <a:buChar char="•"/>
                      </a:pPr>
                      <a:r>
                        <a:rPr lang="en-AU" sz="2400">
                          <a:effectLst/>
                        </a:rPr>
                        <a:t>Social assets</a:t>
                      </a:r>
                    </a:p>
                    <a:p>
                      <a:pPr marL="285750" indent="-285750">
                        <a:lnSpc>
                          <a:spcPct val="107000"/>
                        </a:lnSpc>
                        <a:spcAft>
                          <a:spcPts val="0"/>
                        </a:spcAft>
                        <a:buFont typeface="Arial" panose="020B0604020202020204" pitchFamily="34" charset="0"/>
                        <a:buChar char="•"/>
                      </a:pPr>
                      <a:r>
                        <a:rPr lang="en-AU" sz="2400">
                          <a:effectLst/>
                        </a:rPr>
                        <a:t>Financial assets</a:t>
                      </a:r>
                    </a:p>
                    <a:p>
                      <a:pPr marL="285750" indent="-285750">
                        <a:lnSpc>
                          <a:spcPct val="107000"/>
                        </a:lnSpc>
                        <a:spcAft>
                          <a:spcPts val="0"/>
                        </a:spcAft>
                        <a:buFont typeface="Arial" panose="020B0604020202020204" pitchFamily="34" charset="0"/>
                        <a:buChar char="•"/>
                      </a:pPr>
                      <a:r>
                        <a:rPr lang="en-AU" sz="2400">
                          <a:effectLst/>
                        </a:rPr>
                        <a:t>Physical assets</a:t>
                      </a:r>
                    </a:p>
                  </a:txBody>
                  <a:tcPr marL="8573" marR="8573" marT="8573" marB="0"/>
                </a:tc>
                <a:extLst>
                  <a:ext uri="{0D108BD9-81ED-4DB2-BD59-A6C34878D82A}">
                    <a16:rowId xmlns:a16="http://schemas.microsoft.com/office/drawing/2014/main" val="10002"/>
                  </a:ext>
                </a:extLst>
              </a:tr>
            </a:tbl>
          </a:graphicData>
        </a:graphic>
      </p:graphicFrame>
      <p:sp>
        <p:nvSpPr>
          <p:cNvPr id="5" name="Freeform 2">
            <a:extLst>
              <a:ext uri="{FF2B5EF4-FFF2-40B4-BE49-F238E27FC236}">
                <a16:creationId xmlns:a16="http://schemas.microsoft.com/office/drawing/2014/main" id="{4E8B01C0-F96B-0C15-B20A-402E4BB0CB3B}"/>
              </a:ext>
            </a:extLst>
          </p:cNvPr>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AU"/>
          </a:p>
        </p:txBody>
      </p:sp>
    </p:spTree>
    <p:extLst>
      <p:ext uri="{BB962C8B-B14F-4D97-AF65-F5344CB8AC3E}">
        <p14:creationId xmlns:p14="http://schemas.microsoft.com/office/powerpoint/2010/main" val="4219279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28" y="561621"/>
            <a:ext cx="17357939" cy="572028"/>
          </a:xfrm>
        </p:spPr>
        <p:txBody>
          <a:bodyPr>
            <a:noAutofit/>
          </a:bodyPr>
          <a:lstStyle/>
          <a:p>
            <a:pPr algn="l"/>
            <a:r>
              <a:rPr lang="en-AU" sz="3500" b="1"/>
              <a:t>Community exposure to climate change impacts</a:t>
            </a:r>
          </a:p>
        </p:txBody>
      </p:sp>
      <p:sp>
        <p:nvSpPr>
          <p:cNvPr id="7" name="TextBox 6"/>
          <p:cNvSpPr txBox="1"/>
          <p:nvPr/>
        </p:nvSpPr>
        <p:spPr>
          <a:xfrm>
            <a:off x="14191208" y="6776634"/>
            <a:ext cx="3277892" cy="1754326"/>
          </a:xfrm>
          <a:prstGeom prst="rect">
            <a:avLst/>
          </a:prstGeom>
          <a:noFill/>
        </p:spPr>
        <p:txBody>
          <a:bodyPr wrap="square" rtlCol="0">
            <a:spAutoFit/>
          </a:bodyPr>
          <a:lstStyle/>
          <a:p>
            <a:r>
              <a:rPr lang="en-AU" sz="2700" b="1"/>
              <a:t>1 – Low</a:t>
            </a:r>
          </a:p>
          <a:p>
            <a:r>
              <a:rPr lang="en-AU" sz="2700" b="1"/>
              <a:t>2 – Medium</a:t>
            </a:r>
          </a:p>
          <a:p>
            <a:r>
              <a:rPr lang="en-AU" sz="2700" b="1"/>
              <a:t>3 – High</a:t>
            </a:r>
          </a:p>
          <a:p>
            <a:r>
              <a:rPr lang="en-AU" sz="2700" b="1"/>
              <a:t>4 – Very High</a:t>
            </a:r>
          </a:p>
        </p:txBody>
      </p:sp>
      <p:pic>
        <p:nvPicPr>
          <p:cNvPr id="13" name="Picture 12"/>
          <p:cNvPicPr>
            <a:picLocks noChangeAspect="1"/>
          </p:cNvPicPr>
          <p:nvPr/>
        </p:nvPicPr>
        <p:blipFill>
          <a:blip r:embed="rId3"/>
          <a:stretch>
            <a:fillRect/>
          </a:stretch>
        </p:blipFill>
        <p:spPr>
          <a:xfrm>
            <a:off x="95877" y="6115453"/>
            <a:ext cx="6311685" cy="4133447"/>
          </a:xfrm>
          <a:prstGeom prst="rect">
            <a:avLst/>
          </a:prstGeom>
        </p:spPr>
      </p:pic>
      <p:pic>
        <p:nvPicPr>
          <p:cNvPr id="14" name="Picture 13"/>
          <p:cNvPicPr>
            <a:picLocks noChangeAspect="1"/>
          </p:cNvPicPr>
          <p:nvPr/>
        </p:nvPicPr>
        <p:blipFill>
          <a:blip r:embed="rId4"/>
          <a:stretch>
            <a:fillRect/>
          </a:stretch>
        </p:blipFill>
        <p:spPr>
          <a:xfrm>
            <a:off x="6461101" y="6115452"/>
            <a:ext cx="6057655" cy="4133447"/>
          </a:xfrm>
          <a:prstGeom prst="rect">
            <a:avLst/>
          </a:prstGeom>
        </p:spPr>
      </p:pic>
      <p:pic>
        <p:nvPicPr>
          <p:cNvPr id="15" name="Picture 14"/>
          <p:cNvPicPr>
            <a:picLocks noChangeAspect="1"/>
          </p:cNvPicPr>
          <p:nvPr/>
        </p:nvPicPr>
        <p:blipFill>
          <a:blip r:embed="rId5"/>
          <a:stretch>
            <a:fillRect/>
          </a:stretch>
        </p:blipFill>
        <p:spPr>
          <a:xfrm>
            <a:off x="12589229" y="1774022"/>
            <a:ext cx="5619827" cy="4076225"/>
          </a:xfrm>
          <a:prstGeom prst="rect">
            <a:avLst/>
          </a:prstGeom>
        </p:spPr>
      </p:pic>
      <p:pic>
        <p:nvPicPr>
          <p:cNvPr id="16" name="Picture 15"/>
          <p:cNvPicPr>
            <a:picLocks noChangeAspect="1"/>
          </p:cNvPicPr>
          <p:nvPr/>
        </p:nvPicPr>
        <p:blipFill>
          <a:blip r:embed="rId6"/>
          <a:stretch>
            <a:fillRect/>
          </a:stretch>
        </p:blipFill>
        <p:spPr>
          <a:xfrm>
            <a:off x="6461101" y="1774022"/>
            <a:ext cx="6057656" cy="4076225"/>
          </a:xfrm>
          <a:prstGeom prst="rect">
            <a:avLst/>
          </a:prstGeom>
        </p:spPr>
      </p:pic>
      <p:pic>
        <p:nvPicPr>
          <p:cNvPr id="17" name="Picture 16"/>
          <p:cNvPicPr>
            <a:picLocks noChangeAspect="1"/>
          </p:cNvPicPr>
          <p:nvPr/>
        </p:nvPicPr>
        <p:blipFill>
          <a:blip r:embed="rId7"/>
          <a:stretch>
            <a:fillRect/>
          </a:stretch>
        </p:blipFill>
        <p:spPr>
          <a:xfrm>
            <a:off x="78944" y="1774022"/>
            <a:ext cx="6311685" cy="4015881"/>
          </a:xfrm>
          <a:prstGeom prst="rect">
            <a:avLst/>
          </a:prstGeom>
        </p:spPr>
      </p:pic>
      <p:sp>
        <p:nvSpPr>
          <p:cNvPr id="3" name="Freeform 2">
            <a:extLst>
              <a:ext uri="{FF2B5EF4-FFF2-40B4-BE49-F238E27FC236}">
                <a16:creationId xmlns:a16="http://schemas.microsoft.com/office/drawing/2014/main" id="{1A74456A-B85C-2151-52F3-4538FFF845FE}"/>
              </a:ext>
            </a:extLst>
          </p:cNvPr>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8">
              <a:alphaModFix amt="5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txBody>
          <a:bodyPr/>
          <a:lstStyle/>
          <a:p>
            <a:endParaRPr lang="en-AU"/>
          </a:p>
        </p:txBody>
      </p:sp>
    </p:spTree>
    <p:extLst>
      <p:ext uri="{BB962C8B-B14F-4D97-AF65-F5344CB8AC3E}">
        <p14:creationId xmlns:p14="http://schemas.microsoft.com/office/powerpoint/2010/main" val="105428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34" y="527689"/>
            <a:ext cx="14674562" cy="653654"/>
          </a:xfrm>
        </p:spPr>
        <p:txBody>
          <a:bodyPr>
            <a:noAutofit/>
          </a:bodyPr>
          <a:lstStyle/>
          <a:p>
            <a:pPr algn="l"/>
            <a:r>
              <a:rPr lang="en-AU" sz="3500" b="1"/>
              <a:t>Community sensitivity to climate change impacts</a:t>
            </a:r>
          </a:p>
        </p:txBody>
      </p:sp>
      <p:pic>
        <p:nvPicPr>
          <p:cNvPr id="5" name="Picture 4"/>
          <p:cNvPicPr>
            <a:picLocks noChangeAspect="1"/>
          </p:cNvPicPr>
          <p:nvPr/>
        </p:nvPicPr>
        <p:blipFill>
          <a:blip r:embed="rId3"/>
          <a:stretch>
            <a:fillRect/>
          </a:stretch>
        </p:blipFill>
        <p:spPr>
          <a:xfrm>
            <a:off x="103768" y="1456845"/>
            <a:ext cx="5962973" cy="4350786"/>
          </a:xfrm>
          <a:prstGeom prst="rect">
            <a:avLst/>
          </a:prstGeom>
        </p:spPr>
      </p:pic>
      <p:pic>
        <p:nvPicPr>
          <p:cNvPr id="6" name="Picture 5"/>
          <p:cNvPicPr>
            <a:picLocks noChangeAspect="1"/>
          </p:cNvPicPr>
          <p:nvPr/>
        </p:nvPicPr>
        <p:blipFill>
          <a:blip r:embed="rId4"/>
          <a:stretch>
            <a:fillRect/>
          </a:stretch>
        </p:blipFill>
        <p:spPr>
          <a:xfrm>
            <a:off x="6195911" y="1456845"/>
            <a:ext cx="6173892" cy="4350786"/>
          </a:xfrm>
          <a:prstGeom prst="rect">
            <a:avLst/>
          </a:prstGeom>
        </p:spPr>
      </p:pic>
      <p:pic>
        <p:nvPicPr>
          <p:cNvPr id="7" name="Picture 6"/>
          <p:cNvPicPr>
            <a:picLocks noChangeAspect="1"/>
          </p:cNvPicPr>
          <p:nvPr/>
        </p:nvPicPr>
        <p:blipFill>
          <a:blip r:embed="rId5"/>
          <a:stretch>
            <a:fillRect/>
          </a:stretch>
        </p:blipFill>
        <p:spPr>
          <a:xfrm>
            <a:off x="12443480" y="1456845"/>
            <a:ext cx="5819120" cy="4350786"/>
          </a:xfrm>
          <a:prstGeom prst="rect">
            <a:avLst/>
          </a:prstGeom>
        </p:spPr>
      </p:pic>
      <p:pic>
        <p:nvPicPr>
          <p:cNvPr id="9" name="Picture 8"/>
          <p:cNvPicPr>
            <a:picLocks noChangeAspect="1"/>
          </p:cNvPicPr>
          <p:nvPr/>
        </p:nvPicPr>
        <p:blipFill>
          <a:blip r:embed="rId6"/>
          <a:stretch>
            <a:fillRect/>
          </a:stretch>
        </p:blipFill>
        <p:spPr>
          <a:xfrm>
            <a:off x="103767" y="5953429"/>
            <a:ext cx="5962973" cy="4312404"/>
          </a:xfrm>
          <a:prstGeom prst="rect">
            <a:avLst/>
          </a:prstGeom>
        </p:spPr>
      </p:pic>
      <p:pic>
        <p:nvPicPr>
          <p:cNvPr id="10" name="Picture 9"/>
          <p:cNvPicPr>
            <a:picLocks noChangeAspect="1"/>
          </p:cNvPicPr>
          <p:nvPr/>
        </p:nvPicPr>
        <p:blipFill>
          <a:blip r:embed="rId7"/>
          <a:stretch>
            <a:fillRect/>
          </a:stretch>
        </p:blipFill>
        <p:spPr>
          <a:xfrm>
            <a:off x="6195911" y="5966484"/>
            <a:ext cx="6173892" cy="4320516"/>
          </a:xfrm>
          <a:prstGeom prst="rect">
            <a:avLst/>
          </a:prstGeom>
        </p:spPr>
      </p:pic>
      <p:sp>
        <p:nvSpPr>
          <p:cNvPr id="11" name="TextBox 10"/>
          <p:cNvSpPr txBox="1"/>
          <p:nvPr/>
        </p:nvSpPr>
        <p:spPr>
          <a:xfrm>
            <a:off x="14057684" y="7012289"/>
            <a:ext cx="3277892" cy="1754326"/>
          </a:xfrm>
          <a:prstGeom prst="rect">
            <a:avLst/>
          </a:prstGeom>
          <a:noFill/>
        </p:spPr>
        <p:txBody>
          <a:bodyPr wrap="square" rtlCol="0">
            <a:spAutoFit/>
          </a:bodyPr>
          <a:lstStyle/>
          <a:p>
            <a:r>
              <a:rPr lang="en-AU" sz="2700" b="1"/>
              <a:t>1 – Low</a:t>
            </a:r>
          </a:p>
          <a:p>
            <a:r>
              <a:rPr lang="en-AU" sz="2700" b="1"/>
              <a:t>2 – Medium</a:t>
            </a:r>
          </a:p>
          <a:p>
            <a:r>
              <a:rPr lang="en-AU" sz="2700" b="1"/>
              <a:t>3 – High</a:t>
            </a:r>
          </a:p>
          <a:p>
            <a:r>
              <a:rPr lang="en-AU" sz="2700" b="1"/>
              <a:t>4 – Very High</a:t>
            </a:r>
          </a:p>
        </p:txBody>
      </p:sp>
      <p:sp>
        <p:nvSpPr>
          <p:cNvPr id="3" name="Freeform 2">
            <a:extLst>
              <a:ext uri="{FF2B5EF4-FFF2-40B4-BE49-F238E27FC236}">
                <a16:creationId xmlns:a16="http://schemas.microsoft.com/office/drawing/2014/main" id="{F6FB99F0-5968-78CA-BA6F-572B77984405}"/>
              </a:ext>
            </a:extLst>
          </p:cNvPr>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8">
              <a:alphaModFix amt="5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txBody>
          <a:bodyPr/>
          <a:lstStyle/>
          <a:p>
            <a:endParaRPr lang="en-AU"/>
          </a:p>
        </p:txBody>
      </p:sp>
    </p:spTree>
    <p:extLst>
      <p:ext uri="{BB962C8B-B14F-4D97-AF65-F5344CB8AC3E}">
        <p14:creationId xmlns:p14="http://schemas.microsoft.com/office/powerpoint/2010/main" val="2490481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41" y="471297"/>
            <a:ext cx="17602200" cy="832570"/>
          </a:xfrm>
        </p:spPr>
        <p:txBody>
          <a:bodyPr>
            <a:noAutofit/>
          </a:bodyPr>
          <a:lstStyle/>
          <a:p>
            <a:pPr algn="l"/>
            <a:r>
              <a:rPr lang="en-AU" sz="3500" b="1"/>
              <a:t>Communities Adaptive Capacity</a:t>
            </a:r>
          </a:p>
        </p:txBody>
      </p:sp>
      <p:pic>
        <p:nvPicPr>
          <p:cNvPr id="3" name="Picture 2"/>
          <p:cNvPicPr>
            <a:picLocks noChangeAspect="1"/>
          </p:cNvPicPr>
          <p:nvPr/>
        </p:nvPicPr>
        <p:blipFill>
          <a:blip r:embed="rId3"/>
          <a:stretch>
            <a:fillRect/>
          </a:stretch>
        </p:blipFill>
        <p:spPr>
          <a:xfrm>
            <a:off x="175541" y="1333500"/>
            <a:ext cx="17936917" cy="8779933"/>
          </a:xfrm>
          <a:prstGeom prst="rect">
            <a:avLst/>
          </a:prstGeom>
        </p:spPr>
      </p:pic>
      <p:sp>
        <p:nvSpPr>
          <p:cNvPr id="4" name="Freeform 2">
            <a:extLst>
              <a:ext uri="{FF2B5EF4-FFF2-40B4-BE49-F238E27FC236}">
                <a16:creationId xmlns:a16="http://schemas.microsoft.com/office/drawing/2014/main" id="{68646AA3-627F-9CB9-9DF9-A6FEADAC0028}"/>
              </a:ext>
            </a:extLst>
          </p:cNvPr>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AU"/>
          </a:p>
        </p:txBody>
      </p:sp>
    </p:spTree>
    <p:extLst>
      <p:ext uri="{BB962C8B-B14F-4D97-AF65-F5344CB8AC3E}">
        <p14:creationId xmlns:p14="http://schemas.microsoft.com/office/powerpoint/2010/main" val="2922366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A9AAB50D-768F-153B-FF58-D3F18C040DC0}"/>
              </a:ext>
            </a:extLst>
          </p:cNvPr>
          <p:cNvSpPr/>
          <p:nvPr/>
        </p:nvSpPr>
        <p:spPr>
          <a:xfrm>
            <a:off x="-337521" y="-419100"/>
            <a:ext cx="18402732" cy="16496896"/>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sp>
        <p:nvSpPr>
          <p:cNvPr id="2" name="Title 1"/>
          <p:cNvSpPr>
            <a:spLocks noGrp="1"/>
          </p:cNvSpPr>
          <p:nvPr>
            <p:ph type="title"/>
          </p:nvPr>
        </p:nvSpPr>
        <p:spPr>
          <a:xfrm>
            <a:off x="914400" y="212901"/>
            <a:ext cx="13310754" cy="867753"/>
          </a:xfrm>
        </p:spPr>
        <p:txBody>
          <a:bodyPr>
            <a:noAutofit/>
          </a:bodyPr>
          <a:lstStyle/>
          <a:p>
            <a:pPr algn="l"/>
            <a:r>
              <a:rPr lang="en-AU" sz="3500" b="1"/>
              <a:t>Establishing indicators with communities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52502"/>
              </p:ext>
            </p:extLst>
          </p:nvPr>
        </p:nvGraphicFramePr>
        <p:xfrm>
          <a:off x="222788" y="1562100"/>
          <a:ext cx="17842423" cy="8363016"/>
        </p:xfrm>
        <a:graphic>
          <a:graphicData uri="http://schemas.openxmlformats.org/drawingml/2006/table">
            <a:tbl>
              <a:tblPr firstRow="1" firstCol="1" bandRow="1">
                <a:tableStyleId>{073A0DAA-6AF3-43AB-8588-CEC1D06C72B9}</a:tableStyleId>
              </a:tblPr>
              <a:tblGrid>
                <a:gridCol w="3421833">
                  <a:extLst>
                    <a:ext uri="{9D8B030D-6E8A-4147-A177-3AD203B41FA5}">
                      <a16:colId xmlns:a16="http://schemas.microsoft.com/office/drawing/2014/main" val="20000"/>
                    </a:ext>
                  </a:extLst>
                </a:gridCol>
                <a:gridCol w="8547379">
                  <a:extLst>
                    <a:ext uri="{9D8B030D-6E8A-4147-A177-3AD203B41FA5}">
                      <a16:colId xmlns:a16="http://schemas.microsoft.com/office/drawing/2014/main" val="20001"/>
                    </a:ext>
                  </a:extLst>
                </a:gridCol>
                <a:gridCol w="5873211">
                  <a:extLst>
                    <a:ext uri="{9D8B030D-6E8A-4147-A177-3AD203B41FA5}">
                      <a16:colId xmlns:a16="http://schemas.microsoft.com/office/drawing/2014/main" val="20002"/>
                    </a:ext>
                  </a:extLst>
                </a:gridCol>
              </a:tblGrid>
              <a:tr h="501459">
                <a:tc>
                  <a:txBody>
                    <a:bodyPr/>
                    <a:lstStyle/>
                    <a:p>
                      <a:pPr>
                        <a:lnSpc>
                          <a:spcPct val="107000"/>
                        </a:lnSpc>
                        <a:spcAft>
                          <a:spcPts val="0"/>
                        </a:spcAft>
                      </a:pPr>
                      <a:r>
                        <a:rPr lang="en-AU" sz="2300">
                          <a:effectLst/>
                        </a:rPr>
                        <a:t>Variables/Hazards</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a:lnSpc>
                          <a:spcPct val="107000"/>
                        </a:lnSpc>
                        <a:spcAft>
                          <a:spcPts val="0"/>
                        </a:spcAft>
                      </a:pPr>
                      <a:r>
                        <a:rPr lang="en-AU" sz="2300">
                          <a:effectLst/>
                        </a:rPr>
                        <a:t>Indicators based on discussions with communities</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a:lnSpc>
                          <a:spcPct val="107000"/>
                        </a:lnSpc>
                        <a:spcAft>
                          <a:spcPts val="0"/>
                        </a:spcAft>
                      </a:pPr>
                      <a:r>
                        <a:rPr lang="en-AU" sz="2300">
                          <a:effectLst/>
                        </a:rPr>
                        <a:t>Correlation with scientific studies (references)</a:t>
                      </a:r>
                      <a:endParaRPr lang="en-AU" sz="23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extLst>
                  <a:ext uri="{0D108BD9-81ED-4DB2-BD59-A6C34878D82A}">
                    <a16:rowId xmlns:a16="http://schemas.microsoft.com/office/drawing/2014/main" val="10000"/>
                  </a:ext>
                </a:extLst>
              </a:tr>
              <a:tr h="412941">
                <a:tc>
                  <a:txBody>
                    <a:bodyPr/>
                    <a:lstStyle/>
                    <a:p>
                      <a:pPr>
                        <a:lnSpc>
                          <a:spcPct val="107000"/>
                        </a:lnSpc>
                        <a:spcAft>
                          <a:spcPts val="0"/>
                        </a:spcAft>
                      </a:pPr>
                      <a:r>
                        <a:rPr lang="en-AU" sz="2300">
                          <a:effectLst/>
                        </a:rPr>
                        <a:t>Temperature </a:t>
                      </a:r>
                    </a:p>
                  </a:txBody>
                  <a:tcPr marL="21908" marR="21908" marT="14288" marB="0"/>
                </a:tc>
                <a:tc>
                  <a:txBody>
                    <a:bodyPr/>
                    <a:lstStyle/>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AU" sz="2300">
                          <a:effectLst/>
                        </a:rPr>
                        <a:t>Number of hot days has increased.</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AU" sz="2300">
                          <a:effectLst/>
                        </a:rPr>
                        <a:t>Number of cold days has decreased.</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Extreme hot days to increase</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extLst>
                  <a:ext uri="{0D108BD9-81ED-4DB2-BD59-A6C34878D82A}">
                    <a16:rowId xmlns:a16="http://schemas.microsoft.com/office/drawing/2014/main" val="10001"/>
                  </a:ext>
                </a:extLst>
              </a:tr>
              <a:tr h="364904">
                <a:tc>
                  <a:txBody>
                    <a:bodyPr/>
                    <a:lstStyle/>
                    <a:p>
                      <a:pPr>
                        <a:lnSpc>
                          <a:spcPct val="107000"/>
                        </a:lnSpc>
                        <a:spcAft>
                          <a:spcPts val="0"/>
                        </a:spcAft>
                      </a:pPr>
                      <a:r>
                        <a:rPr lang="en-AU" sz="2300">
                          <a:effectLst/>
                        </a:rPr>
                        <a:t>Rainfall </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Rainfall season has shifted (longer) and increasingly unpredictable.</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Seasonal rainfall</a:t>
                      </a:r>
                      <a:r>
                        <a:rPr lang="en-AU" sz="2300" baseline="0">
                          <a:effectLst/>
                        </a:rPr>
                        <a:t> to increase</a:t>
                      </a:r>
                      <a:r>
                        <a:rPr lang="en-AU" sz="2300">
                          <a:effectLst/>
                        </a:rPr>
                        <a:t> </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extLst>
                  <a:ext uri="{0D108BD9-81ED-4DB2-BD59-A6C34878D82A}">
                    <a16:rowId xmlns:a16="http://schemas.microsoft.com/office/drawing/2014/main" val="10002"/>
                  </a:ext>
                </a:extLst>
              </a:tr>
              <a:tr h="1754630">
                <a:tc>
                  <a:txBody>
                    <a:bodyPr/>
                    <a:lstStyle/>
                    <a:p>
                      <a:pPr marL="0" lvl="0" indent="0" algn="just">
                        <a:lnSpc>
                          <a:spcPct val="107000"/>
                        </a:lnSpc>
                        <a:spcAft>
                          <a:spcPts val="0"/>
                        </a:spcAft>
                        <a:buFont typeface="Symbol" panose="05050102010706020507" pitchFamily="18" charset="2"/>
                        <a:buNone/>
                      </a:pPr>
                      <a:r>
                        <a:rPr lang="en-AU" sz="2300">
                          <a:effectLst/>
                        </a:rPr>
                        <a:t>Climate induced disasters</a:t>
                      </a:r>
                      <a:endParaRPr lang="en-AU" sz="23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Occurrence of landslides has increased.</a:t>
                      </a:r>
                    </a:p>
                    <a:p>
                      <a:pPr marL="342900" lvl="0" indent="-342900">
                        <a:lnSpc>
                          <a:spcPct val="107000"/>
                        </a:lnSpc>
                        <a:spcAft>
                          <a:spcPts val="0"/>
                        </a:spcAft>
                        <a:buFont typeface="Symbol" panose="05050102010706020507" pitchFamily="18" charset="2"/>
                        <a:buChar char=""/>
                      </a:pPr>
                      <a:r>
                        <a:rPr lang="en-AU" sz="2300">
                          <a:effectLst/>
                        </a:rPr>
                        <a:t>Occurrence of flooding has increased.</a:t>
                      </a:r>
                    </a:p>
                    <a:p>
                      <a:pPr marL="342900" lvl="0" indent="-342900">
                        <a:lnSpc>
                          <a:spcPct val="107000"/>
                        </a:lnSpc>
                        <a:spcAft>
                          <a:spcPts val="0"/>
                        </a:spcAft>
                        <a:buFont typeface="Symbol" panose="05050102010706020507" pitchFamily="18" charset="2"/>
                        <a:buChar char=""/>
                      </a:pPr>
                      <a:r>
                        <a:rPr lang="en-AU" sz="2300">
                          <a:effectLst/>
                        </a:rPr>
                        <a:t>Occurrence of drought. </a:t>
                      </a:r>
                    </a:p>
                    <a:p>
                      <a:pPr marL="342900" lvl="0" indent="-342900">
                        <a:lnSpc>
                          <a:spcPct val="107000"/>
                        </a:lnSpc>
                        <a:spcAft>
                          <a:spcPts val="0"/>
                        </a:spcAft>
                        <a:buFont typeface="Symbol" panose="05050102010706020507" pitchFamily="18" charset="2"/>
                        <a:buChar char=""/>
                      </a:pPr>
                      <a:r>
                        <a:rPr lang="en-AU" sz="2300">
                          <a:effectLst/>
                        </a:rPr>
                        <a:t>Cyclone and tsunami intensity has increased.</a:t>
                      </a:r>
                    </a:p>
                    <a:p>
                      <a:pPr marL="342900" lvl="0" indent="-342900">
                        <a:lnSpc>
                          <a:spcPct val="107000"/>
                        </a:lnSpc>
                        <a:spcAft>
                          <a:spcPts val="0"/>
                        </a:spcAft>
                        <a:buFont typeface="Symbol" panose="05050102010706020507" pitchFamily="18" charset="2"/>
                        <a:buChar char=""/>
                      </a:pPr>
                      <a:r>
                        <a:rPr lang="en-AU" sz="2300">
                          <a:effectLst/>
                        </a:rPr>
                        <a:t>Sea level rise and saltwater</a:t>
                      </a:r>
                      <a:r>
                        <a:rPr lang="en-AU" sz="2300" baseline="0">
                          <a:effectLst/>
                        </a:rPr>
                        <a:t> inundation (atoll and coastal communities).</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Tropical cyclone frequency</a:t>
                      </a:r>
                      <a:r>
                        <a:rPr lang="en-AU" sz="2300" baseline="0">
                          <a:effectLst/>
                        </a:rPr>
                        <a:t> unchanged, intensity increased</a:t>
                      </a:r>
                    </a:p>
                    <a:p>
                      <a:pPr marL="342900" lvl="0" indent="-342900">
                        <a:lnSpc>
                          <a:spcPct val="107000"/>
                        </a:lnSpc>
                        <a:spcAft>
                          <a:spcPts val="0"/>
                        </a:spcAft>
                        <a:buFont typeface="Symbol" panose="05050102010706020507" pitchFamily="18" charset="2"/>
                        <a:buChar char=""/>
                      </a:pPr>
                      <a:r>
                        <a:rPr lang="en-AU" sz="2300" baseline="0">
                          <a:effectLst/>
                        </a:rPr>
                        <a:t>Mean Sea level to increase</a:t>
                      </a:r>
                    </a:p>
                    <a:p>
                      <a:pPr marL="342900" lvl="0" indent="-342900">
                        <a:lnSpc>
                          <a:spcPct val="107000"/>
                        </a:lnSpc>
                        <a:spcAft>
                          <a:spcPts val="0"/>
                        </a:spcAft>
                        <a:buFont typeface="Symbol" panose="05050102010706020507" pitchFamily="18" charset="2"/>
                        <a:buChar char=""/>
                      </a:pPr>
                      <a:r>
                        <a:rPr lang="en-AU" sz="2300" baseline="0">
                          <a:effectLst/>
                        </a:rPr>
                        <a:t>Surface and sea surface temperature to increase</a:t>
                      </a:r>
                    </a:p>
                    <a:p>
                      <a:pPr marL="342900" lvl="0" indent="-342900">
                        <a:lnSpc>
                          <a:spcPct val="107000"/>
                        </a:lnSpc>
                        <a:spcAft>
                          <a:spcPts val="0"/>
                        </a:spcAft>
                        <a:buFont typeface="Symbol" panose="05050102010706020507" pitchFamily="18" charset="2"/>
                        <a:buChar char=""/>
                      </a:pPr>
                      <a:r>
                        <a:rPr lang="en-AU" sz="2300" baseline="0">
                          <a:effectLst/>
                        </a:rPr>
                        <a:t>Ocean acidification to increase</a:t>
                      </a:r>
                    </a:p>
                  </a:txBody>
                  <a:tcPr marL="21908" marR="21908" marT="14288" marB="0"/>
                </a:tc>
                <a:extLst>
                  <a:ext uri="{0D108BD9-81ED-4DB2-BD59-A6C34878D82A}">
                    <a16:rowId xmlns:a16="http://schemas.microsoft.com/office/drawing/2014/main" val="10003"/>
                  </a:ext>
                </a:extLst>
              </a:tr>
              <a:tr h="738569">
                <a:tc>
                  <a:txBody>
                    <a:bodyPr/>
                    <a:lstStyle/>
                    <a:p>
                      <a:pPr>
                        <a:lnSpc>
                          <a:spcPct val="107000"/>
                        </a:lnSpc>
                        <a:spcAft>
                          <a:spcPts val="0"/>
                        </a:spcAft>
                      </a:pPr>
                      <a:r>
                        <a:rPr lang="en-AU" sz="2300">
                          <a:effectLst/>
                        </a:rPr>
                        <a:t>Livestock Behaviour </a:t>
                      </a:r>
                    </a:p>
                    <a:p>
                      <a:pPr>
                        <a:lnSpc>
                          <a:spcPct val="107000"/>
                        </a:lnSpc>
                        <a:spcAft>
                          <a:spcPts val="0"/>
                        </a:spcAft>
                      </a:pPr>
                      <a:r>
                        <a:rPr lang="en-AU" sz="2300">
                          <a:effectLst/>
                        </a:rPr>
                        <a:t>(Pigs and Chicken)</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Reduced performance and productivity.</a:t>
                      </a:r>
                    </a:p>
                    <a:p>
                      <a:pPr marL="342900" lvl="0" indent="-342900">
                        <a:lnSpc>
                          <a:spcPct val="107000"/>
                        </a:lnSpc>
                        <a:spcAft>
                          <a:spcPts val="0"/>
                        </a:spcAft>
                        <a:buFont typeface="Symbol" panose="05050102010706020507" pitchFamily="18" charset="2"/>
                        <a:buChar char=""/>
                      </a:pPr>
                      <a:r>
                        <a:rPr lang="en-AU" sz="2300">
                          <a:effectLst/>
                        </a:rPr>
                        <a:t>Livestock diseases.</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 Production and productivity</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extLst>
                  <a:ext uri="{0D108BD9-81ED-4DB2-BD59-A6C34878D82A}">
                    <a16:rowId xmlns:a16="http://schemas.microsoft.com/office/drawing/2014/main" val="10004"/>
                  </a:ext>
                </a:extLst>
              </a:tr>
              <a:tr h="1068417">
                <a:tc>
                  <a:txBody>
                    <a:bodyPr/>
                    <a:lstStyle/>
                    <a:p>
                      <a:pPr>
                        <a:lnSpc>
                          <a:spcPct val="107000"/>
                        </a:lnSpc>
                        <a:spcAft>
                          <a:spcPts val="0"/>
                        </a:spcAft>
                      </a:pPr>
                      <a:r>
                        <a:rPr lang="en-AU" sz="2300">
                          <a:effectLst/>
                        </a:rPr>
                        <a:t>Behaviour of fruit crops</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Mango season ceased past 10 years </a:t>
                      </a:r>
                      <a:r>
                        <a:rPr lang="en-AU" sz="2300" baseline="0">
                          <a:effectLst/>
                        </a:rPr>
                        <a:t>and shifted.</a:t>
                      </a:r>
                      <a:endParaRPr lang="en-AU" sz="2300">
                        <a:effectLst/>
                      </a:endParaRPr>
                    </a:p>
                    <a:p>
                      <a:pPr marL="342900" lvl="0" indent="-342900">
                        <a:lnSpc>
                          <a:spcPct val="107000"/>
                        </a:lnSpc>
                        <a:spcAft>
                          <a:spcPts val="0"/>
                        </a:spcAft>
                        <a:buFont typeface="Symbol" panose="05050102010706020507" pitchFamily="18" charset="2"/>
                        <a:buChar char=""/>
                      </a:pPr>
                      <a:r>
                        <a:rPr lang="en-AU" sz="2300">
                          <a:effectLst/>
                        </a:rPr>
                        <a:t> The productivity of banana has declined due to  pests and diseases.</a:t>
                      </a:r>
                    </a:p>
                    <a:p>
                      <a:pPr marL="342900" lvl="0" indent="-342900">
                        <a:lnSpc>
                          <a:spcPct val="107000"/>
                        </a:lnSpc>
                        <a:spcAft>
                          <a:spcPts val="0"/>
                        </a:spcAft>
                        <a:buFont typeface="Symbol" panose="05050102010706020507" pitchFamily="18" charset="2"/>
                        <a:buChar char=""/>
                      </a:pPr>
                      <a:r>
                        <a:rPr lang="en-AU" sz="2300">
                          <a:effectLst/>
                        </a:rPr>
                        <a:t>Breadfruit season shifted</a:t>
                      </a:r>
                      <a:r>
                        <a:rPr lang="en-AU" sz="2300" baseline="0">
                          <a:effectLst/>
                        </a:rPr>
                        <a:t> and extended or all year round.</a:t>
                      </a: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Climatic factors – soil</a:t>
                      </a:r>
                      <a:r>
                        <a:rPr lang="en-AU" sz="2300" baseline="0">
                          <a:effectLst/>
                        </a:rPr>
                        <a:t> health issues; P&amp;D regime, production declines.</a:t>
                      </a:r>
                    </a:p>
                  </a:txBody>
                  <a:tcPr marL="21908" marR="21908" marT="14288" marB="0"/>
                </a:tc>
                <a:extLst>
                  <a:ext uri="{0D108BD9-81ED-4DB2-BD59-A6C34878D82A}">
                    <a16:rowId xmlns:a16="http://schemas.microsoft.com/office/drawing/2014/main" val="10005"/>
                  </a:ext>
                </a:extLst>
              </a:tr>
              <a:tr h="1111558">
                <a:tc>
                  <a:txBody>
                    <a:bodyPr/>
                    <a:lstStyle/>
                    <a:p>
                      <a:pPr>
                        <a:lnSpc>
                          <a:spcPct val="107000"/>
                        </a:lnSpc>
                        <a:spcAft>
                          <a:spcPts val="0"/>
                        </a:spcAft>
                      </a:pPr>
                      <a:r>
                        <a:rPr lang="en-AU" sz="2300">
                          <a:effectLst/>
                        </a:rPr>
                        <a:t>Behaviour of root crops</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Yam season is shorter with reduced tuber size and  disease problems.  </a:t>
                      </a:r>
                    </a:p>
                    <a:p>
                      <a:pPr marL="342900" lvl="0" indent="-342900">
                        <a:lnSpc>
                          <a:spcPct val="107000"/>
                        </a:lnSpc>
                        <a:spcAft>
                          <a:spcPts val="0"/>
                        </a:spcAft>
                        <a:buFont typeface="Symbol" panose="05050102010706020507" pitchFamily="18" charset="2"/>
                        <a:buChar char=""/>
                      </a:pPr>
                      <a:r>
                        <a:rPr lang="en-AU" sz="2300">
                          <a:effectLst/>
                        </a:rPr>
                        <a:t>Cassava productivity declined.</a:t>
                      </a:r>
                    </a:p>
                    <a:p>
                      <a:pPr marL="342900" lvl="0" indent="-342900" algn="just">
                        <a:lnSpc>
                          <a:spcPct val="107000"/>
                        </a:lnSpc>
                        <a:spcAft>
                          <a:spcPts val="0"/>
                        </a:spcAft>
                        <a:buFont typeface="Symbol" panose="05050102010706020507" pitchFamily="18" charset="2"/>
                        <a:buChar char=""/>
                      </a:pPr>
                      <a:r>
                        <a:rPr lang="en-AU" sz="2300">
                          <a:effectLst/>
                        </a:rPr>
                        <a:t>Productivity of sweet potato reduced due to pest and disease.</a:t>
                      </a:r>
                    </a:p>
                    <a:p>
                      <a:pPr marL="342900" lvl="0" indent="-342900">
                        <a:lnSpc>
                          <a:spcPct val="107000"/>
                        </a:lnSpc>
                        <a:spcAft>
                          <a:spcPts val="0"/>
                        </a:spcAft>
                        <a:buFont typeface="Symbol" panose="05050102010706020507" pitchFamily="18" charset="2"/>
                        <a:buChar char=""/>
                      </a:pPr>
                      <a:r>
                        <a:rPr lang="en-AU" sz="2300">
                          <a:effectLst/>
                        </a:rPr>
                        <a:t>Widespread</a:t>
                      </a:r>
                      <a:r>
                        <a:rPr lang="en-AU" sz="2300" baseline="0">
                          <a:effectLst/>
                        </a:rPr>
                        <a:t> of Taro Leaf Blight </a:t>
                      </a:r>
                      <a:r>
                        <a:rPr lang="en-AU" sz="2300">
                          <a:effectLst/>
                        </a:rPr>
                        <a:t>has affected taro production.</a:t>
                      </a:r>
                    </a:p>
                    <a:p>
                      <a:pPr marL="342900" lvl="0" indent="-342900">
                        <a:lnSpc>
                          <a:spcPct val="107000"/>
                        </a:lnSpc>
                        <a:spcAft>
                          <a:spcPts val="0"/>
                        </a:spcAft>
                        <a:buFont typeface="Symbol" panose="05050102010706020507" pitchFamily="18" charset="2"/>
                        <a:buChar char=""/>
                      </a:pPr>
                      <a:r>
                        <a:rPr lang="en-AU" sz="2300">
                          <a:effectLst/>
                        </a:rPr>
                        <a:t>Soil</a:t>
                      </a:r>
                      <a:r>
                        <a:rPr lang="en-AU" sz="2300" baseline="0">
                          <a:effectLst/>
                        </a:rPr>
                        <a:t> Health issues affecting production and productivity in all countries.</a:t>
                      </a:r>
                      <a:endParaRPr lang="en-AU" sz="2300">
                        <a:effectLst/>
                        <a:latin typeface="Calibri" panose="020F0502020204030204" pitchFamily="34" charset="0"/>
                        <a:ea typeface="Calibri" panose="020F0502020204030204" pitchFamily="34" charset="0"/>
                        <a:cs typeface="Times New Roman" panose="02020603050405020304" pitchFamily="18" charset="0"/>
                      </a:endParaRPr>
                    </a:p>
                  </a:txBody>
                  <a:tcPr marL="21908" marR="21908" marT="14288" marB="0"/>
                </a:tc>
                <a:tc>
                  <a:txBody>
                    <a:bodyPr/>
                    <a:lstStyle/>
                    <a:p>
                      <a:pPr marL="342900" lvl="0" indent="-342900">
                        <a:lnSpc>
                          <a:spcPct val="107000"/>
                        </a:lnSpc>
                        <a:spcAft>
                          <a:spcPts val="0"/>
                        </a:spcAft>
                        <a:buFont typeface="Symbol" panose="05050102010706020507" pitchFamily="18" charset="2"/>
                        <a:buChar char=""/>
                      </a:pPr>
                      <a:r>
                        <a:rPr lang="en-AU" sz="2300">
                          <a:effectLst/>
                        </a:rPr>
                        <a:t>Climatic factors – soil</a:t>
                      </a:r>
                      <a:r>
                        <a:rPr lang="en-AU" sz="2300" baseline="0">
                          <a:effectLst/>
                        </a:rPr>
                        <a:t> health issues; P&amp;D regime, production declines.</a:t>
                      </a:r>
                    </a:p>
                  </a:txBody>
                  <a:tcPr marL="21908" marR="21908" marT="14288" marB="0"/>
                </a:tc>
                <a:extLst>
                  <a:ext uri="{0D108BD9-81ED-4DB2-BD59-A6C34878D82A}">
                    <a16:rowId xmlns:a16="http://schemas.microsoft.com/office/drawing/2014/main" val="10006"/>
                  </a:ext>
                </a:extLst>
              </a:tr>
            </a:tbl>
          </a:graphicData>
        </a:graphic>
      </p:graphicFrame>
      <p:sp>
        <p:nvSpPr>
          <p:cNvPr id="3" name="Rectangle 2">
            <a:extLst>
              <a:ext uri="{FF2B5EF4-FFF2-40B4-BE49-F238E27FC236}">
                <a16:creationId xmlns:a16="http://schemas.microsoft.com/office/drawing/2014/main" id="{E5123F8D-574C-5FD1-5D97-A1D2008BD373}"/>
              </a:ext>
            </a:extLst>
          </p:cNvPr>
          <p:cNvSpPr/>
          <p:nvPr/>
        </p:nvSpPr>
        <p:spPr>
          <a:xfrm>
            <a:off x="222788" y="5448299"/>
            <a:ext cx="17842423" cy="4625799"/>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2">
            <a:extLst>
              <a:ext uri="{FF2B5EF4-FFF2-40B4-BE49-F238E27FC236}">
                <a16:creationId xmlns:a16="http://schemas.microsoft.com/office/drawing/2014/main" id="{EDAB69EC-4DC4-1E44-3E2B-CCEA1321DDE8}"/>
              </a:ext>
            </a:extLst>
          </p:cNvPr>
          <p:cNvSpPr/>
          <p:nvPr/>
        </p:nvSpPr>
        <p:spPr>
          <a:xfrm>
            <a:off x="0" y="-2247900"/>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spTree>
    <p:extLst>
      <p:ext uri="{BB962C8B-B14F-4D97-AF65-F5344CB8AC3E}">
        <p14:creationId xmlns:p14="http://schemas.microsoft.com/office/powerpoint/2010/main" val="4169658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EC9A-D637-76C7-151B-C5AA8CCD4901}"/>
              </a:ext>
            </a:extLst>
          </p:cNvPr>
          <p:cNvSpPr>
            <a:spLocks noGrp="1"/>
          </p:cNvSpPr>
          <p:nvPr>
            <p:ph type="title"/>
          </p:nvPr>
        </p:nvSpPr>
        <p:spPr>
          <a:xfrm>
            <a:off x="304800" y="495300"/>
            <a:ext cx="12344400" cy="1143000"/>
          </a:xfrm>
        </p:spPr>
        <p:txBody>
          <a:bodyPr/>
          <a:lstStyle/>
          <a:p>
            <a:pPr algn="l"/>
            <a:r>
              <a:rPr lang="en-AU" b="1"/>
              <a:t>Climate induced Pest and Disease Incidences </a:t>
            </a:r>
          </a:p>
        </p:txBody>
      </p:sp>
      <p:graphicFrame>
        <p:nvGraphicFramePr>
          <p:cNvPr id="4" name="Content Placeholder 3">
            <a:extLst>
              <a:ext uri="{FF2B5EF4-FFF2-40B4-BE49-F238E27FC236}">
                <a16:creationId xmlns:a16="http://schemas.microsoft.com/office/drawing/2014/main" id="{A44D84ED-697A-A058-0365-4E3B125C8981}"/>
              </a:ext>
            </a:extLst>
          </p:cNvPr>
          <p:cNvGraphicFramePr>
            <a:graphicFrameLocks noGrp="1"/>
          </p:cNvGraphicFramePr>
          <p:nvPr>
            <p:ph idx="1"/>
            <p:extLst>
              <p:ext uri="{D42A27DB-BD31-4B8C-83A1-F6EECF244321}">
                <p14:modId xmlns:p14="http://schemas.microsoft.com/office/powerpoint/2010/main" val="1607773792"/>
              </p:ext>
            </p:extLst>
          </p:nvPr>
        </p:nvGraphicFramePr>
        <p:xfrm>
          <a:off x="304800" y="1608667"/>
          <a:ext cx="17297402" cy="8169272"/>
        </p:xfrm>
        <a:graphic>
          <a:graphicData uri="http://schemas.openxmlformats.org/drawingml/2006/table">
            <a:tbl>
              <a:tblPr firstRow="1" firstCol="1" bandRow="1">
                <a:tableStyleId>{21E4AEA4-8DFA-4A89-87EB-49C32662AFE0}</a:tableStyleId>
              </a:tblPr>
              <a:tblGrid>
                <a:gridCol w="1899634">
                  <a:extLst>
                    <a:ext uri="{9D8B030D-6E8A-4147-A177-3AD203B41FA5}">
                      <a16:colId xmlns:a16="http://schemas.microsoft.com/office/drawing/2014/main" val="1488496601"/>
                    </a:ext>
                  </a:extLst>
                </a:gridCol>
                <a:gridCol w="2712775">
                  <a:extLst>
                    <a:ext uri="{9D8B030D-6E8A-4147-A177-3AD203B41FA5}">
                      <a16:colId xmlns:a16="http://schemas.microsoft.com/office/drawing/2014/main" val="4260956585"/>
                    </a:ext>
                  </a:extLst>
                </a:gridCol>
                <a:gridCol w="2806199">
                  <a:extLst>
                    <a:ext uri="{9D8B030D-6E8A-4147-A177-3AD203B41FA5}">
                      <a16:colId xmlns:a16="http://schemas.microsoft.com/office/drawing/2014/main" val="4160414691"/>
                    </a:ext>
                  </a:extLst>
                </a:gridCol>
                <a:gridCol w="3200660">
                  <a:extLst>
                    <a:ext uri="{9D8B030D-6E8A-4147-A177-3AD203B41FA5}">
                      <a16:colId xmlns:a16="http://schemas.microsoft.com/office/drawing/2014/main" val="1294942156"/>
                    </a:ext>
                  </a:extLst>
                </a:gridCol>
                <a:gridCol w="2775059">
                  <a:extLst>
                    <a:ext uri="{9D8B030D-6E8A-4147-A177-3AD203B41FA5}">
                      <a16:colId xmlns:a16="http://schemas.microsoft.com/office/drawing/2014/main" val="1220112122"/>
                    </a:ext>
                  </a:extLst>
                </a:gridCol>
                <a:gridCol w="2044963">
                  <a:extLst>
                    <a:ext uri="{9D8B030D-6E8A-4147-A177-3AD203B41FA5}">
                      <a16:colId xmlns:a16="http://schemas.microsoft.com/office/drawing/2014/main" val="4249546318"/>
                    </a:ext>
                  </a:extLst>
                </a:gridCol>
                <a:gridCol w="1858112">
                  <a:extLst>
                    <a:ext uri="{9D8B030D-6E8A-4147-A177-3AD203B41FA5}">
                      <a16:colId xmlns:a16="http://schemas.microsoft.com/office/drawing/2014/main" val="4095163407"/>
                    </a:ext>
                  </a:extLst>
                </a:gridCol>
              </a:tblGrid>
              <a:tr h="341276">
                <a:tc>
                  <a:txBody>
                    <a:bodyPr/>
                    <a:lstStyle/>
                    <a:p>
                      <a:pPr>
                        <a:lnSpc>
                          <a:spcPct val="107000"/>
                        </a:lnSpc>
                        <a:spcAft>
                          <a:spcPts val="800"/>
                        </a:spcAft>
                      </a:pPr>
                      <a:r>
                        <a:rPr lang="en-AU" sz="2400" kern="100">
                          <a:solidFill>
                            <a:schemeClr val="tx1"/>
                          </a:solidFill>
                          <a:effectLst/>
                        </a:rPr>
                        <a:t>Year </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Climatic factors </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Effects</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Diseases</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Impacts</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Country</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Cost</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573737"/>
                  </a:ext>
                </a:extLst>
              </a:tr>
              <a:tr h="1412666">
                <a:tc>
                  <a:txBody>
                    <a:bodyPr/>
                    <a:lstStyle/>
                    <a:p>
                      <a:pPr>
                        <a:lnSpc>
                          <a:spcPct val="107000"/>
                        </a:lnSpc>
                        <a:spcAft>
                          <a:spcPts val="800"/>
                        </a:spcAft>
                      </a:pPr>
                      <a:r>
                        <a:rPr lang="en-AU" sz="2400" kern="100">
                          <a:solidFill>
                            <a:schemeClr val="tx1"/>
                          </a:solidFill>
                          <a:effectLst/>
                        </a:rPr>
                        <a:t>1992</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Cyclone Val</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Disruption to the ecological balance</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Taro cluster caterpillar or armyworm (Spodoptera litura)</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Taro</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Samoa</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4400913"/>
                  </a:ext>
                </a:extLst>
              </a:tr>
              <a:tr h="1412666">
                <a:tc>
                  <a:txBody>
                    <a:bodyPr/>
                    <a:lstStyle/>
                    <a:p>
                      <a:pPr>
                        <a:lnSpc>
                          <a:spcPct val="107000"/>
                        </a:lnSpc>
                        <a:spcAft>
                          <a:spcPts val="800"/>
                        </a:spcAft>
                      </a:pPr>
                      <a:r>
                        <a:rPr lang="en-AU" sz="2400" kern="100">
                          <a:solidFill>
                            <a:schemeClr val="tx1"/>
                          </a:solidFill>
                          <a:effectLst/>
                        </a:rPr>
                        <a:t>1993</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high humidity</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Taro caterpillar also contributed to the disease proliferation </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Taro leaf blight (TLB) Pytophthora colocasiae</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Taro</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Samoa</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USD 22 million (95%)</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8453746"/>
                  </a:ext>
                </a:extLst>
              </a:tr>
              <a:tr h="1055536">
                <a:tc>
                  <a:txBody>
                    <a:bodyPr/>
                    <a:lstStyle/>
                    <a:p>
                      <a:pPr>
                        <a:lnSpc>
                          <a:spcPct val="107000"/>
                        </a:lnSpc>
                        <a:spcAft>
                          <a:spcPts val="800"/>
                        </a:spcAft>
                      </a:pPr>
                      <a:r>
                        <a:rPr lang="en-AU" sz="2400" kern="100">
                          <a:solidFill>
                            <a:schemeClr val="tx1"/>
                          </a:solidFill>
                          <a:effectLst/>
                        </a:rPr>
                        <a:t>2000 +</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Flood, landslides, and prolonged inundation</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Facilitate the spread of the disease</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Leptospirosis, Bovine Brucellosis and Tuberculosis</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Cattle, Pigs and human health</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Fiji</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9864122"/>
                  </a:ext>
                </a:extLst>
              </a:tr>
              <a:tr h="1412666">
                <a:tc>
                  <a:txBody>
                    <a:bodyPr/>
                    <a:lstStyle/>
                    <a:p>
                      <a:pPr>
                        <a:lnSpc>
                          <a:spcPct val="107000"/>
                        </a:lnSpc>
                        <a:spcAft>
                          <a:spcPts val="800"/>
                        </a:spcAft>
                      </a:pPr>
                      <a:r>
                        <a:rPr lang="en-AU" sz="2400" kern="100">
                          <a:solidFill>
                            <a:schemeClr val="tx1"/>
                          </a:solidFill>
                          <a:effectLst/>
                        </a:rPr>
                        <a:t>2005</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El Nino</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Increased heat and humid conditions</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Little Fire Ant </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General vegetation, livestock and human</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Vanuatu</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5417283"/>
                  </a:ext>
                </a:extLst>
              </a:tr>
              <a:tr h="1635177">
                <a:tc>
                  <a:txBody>
                    <a:bodyPr/>
                    <a:lstStyle/>
                    <a:p>
                      <a:pPr>
                        <a:lnSpc>
                          <a:spcPct val="107000"/>
                        </a:lnSpc>
                        <a:spcAft>
                          <a:spcPts val="800"/>
                        </a:spcAft>
                      </a:pPr>
                      <a:r>
                        <a:rPr lang="en-AU" sz="2400" kern="100">
                          <a:solidFill>
                            <a:schemeClr val="tx1"/>
                          </a:solidFill>
                          <a:effectLst/>
                        </a:rPr>
                        <a:t>2009 - 2010</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 El nino 2009 – 2010</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Increased heat, humidity </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Asian subterranean termite and</a:t>
                      </a:r>
                    </a:p>
                    <a:p>
                      <a:pPr>
                        <a:lnSpc>
                          <a:spcPct val="107000"/>
                        </a:lnSpc>
                        <a:spcAft>
                          <a:spcPts val="800"/>
                        </a:spcAft>
                      </a:pPr>
                      <a:r>
                        <a:rPr lang="en-AU" sz="2400" kern="100">
                          <a:solidFill>
                            <a:schemeClr val="tx1"/>
                          </a:solidFill>
                          <a:effectLst/>
                        </a:rPr>
                        <a:t>Little fire ant outbreak</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sugarcane, rice, cassava, yam, maize and coconuts</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Fiji</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US$ 1 million in 2010</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0782221"/>
                  </a:ext>
                </a:extLst>
              </a:tr>
              <a:tr h="698406">
                <a:tc>
                  <a:txBody>
                    <a:bodyPr/>
                    <a:lstStyle/>
                    <a:p>
                      <a:pPr>
                        <a:lnSpc>
                          <a:spcPct val="107000"/>
                        </a:lnSpc>
                        <a:spcAft>
                          <a:spcPts val="800"/>
                        </a:spcAft>
                      </a:pPr>
                      <a:r>
                        <a:rPr lang="en-AU" sz="2400" kern="100">
                          <a:solidFill>
                            <a:schemeClr val="tx1"/>
                          </a:solidFill>
                          <a:effectLst/>
                        </a:rPr>
                        <a:t>2015</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El Nino</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Increase heat and humidity</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Pacific fruit fly and Yellow Crazy Ant</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Fruits and general vegetation</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Tuvalu</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400" kern="100">
                          <a:solidFill>
                            <a:schemeClr val="tx1"/>
                          </a:solidFill>
                          <a:effectLst/>
                        </a:rPr>
                        <a:t> ??</a:t>
                      </a:r>
                      <a:endParaRPr lang="en-AU" sz="24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4560179"/>
                  </a:ext>
                </a:extLst>
              </a:tr>
            </a:tbl>
          </a:graphicData>
        </a:graphic>
      </p:graphicFrame>
      <p:sp>
        <p:nvSpPr>
          <p:cNvPr id="3" name="Freeform 2">
            <a:extLst>
              <a:ext uri="{FF2B5EF4-FFF2-40B4-BE49-F238E27FC236}">
                <a16:creationId xmlns:a16="http://schemas.microsoft.com/office/drawing/2014/main" id="{FC3330CD-08AF-B5B6-FC46-F6C75A24E9AA}"/>
              </a:ext>
            </a:extLst>
          </p:cNvPr>
          <p:cNvSpPr/>
          <p:nvPr/>
        </p:nvSpPr>
        <p:spPr>
          <a:xfrm>
            <a:off x="0" y="-2324100"/>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spTree>
    <p:extLst>
      <p:ext uri="{BB962C8B-B14F-4D97-AF65-F5344CB8AC3E}">
        <p14:creationId xmlns:p14="http://schemas.microsoft.com/office/powerpoint/2010/main" val="785342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366" y="0"/>
            <a:ext cx="18402732" cy="18699065"/>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sp>
        <p:nvSpPr>
          <p:cNvPr id="4" name="TextBox 4"/>
          <p:cNvSpPr txBox="1"/>
          <p:nvPr/>
        </p:nvSpPr>
        <p:spPr>
          <a:xfrm>
            <a:off x="1028700" y="800100"/>
            <a:ext cx="16230600" cy="532130"/>
          </a:xfrm>
          <a:prstGeom prst="rect">
            <a:avLst/>
          </a:prstGeom>
        </p:spPr>
        <p:txBody>
          <a:bodyPr lIns="0" tIns="0" rIns="0" bIns="0" rtlCol="0" anchor="t">
            <a:spAutoFit/>
          </a:bodyPr>
          <a:lstStyle/>
          <a:p>
            <a:pPr>
              <a:lnSpc>
                <a:spcPts val="4060"/>
              </a:lnSpc>
            </a:pPr>
            <a:r>
              <a:rPr lang="en-US" sz="4000" b="1">
                <a:solidFill>
                  <a:srgbClr val="000000"/>
                </a:solidFill>
              </a:rPr>
              <a:t>Pest diagnosis data from FJ, SI, WS &amp; TO</a:t>
            </a:r>
          </a:p>
        </p:txBody>
      </p:sp>
      <p:graphicFrame>
        <p:nvGraphicFramePr>
          <p:cNvPr id="5" name="Chart 4">
            <a:extLst>
              <a:ext uri="{FF2B5EF4-FFF2-40B4-BE49-F238E27FC236}">
                <a16:creationId xmlns:a16="http://schemas.microsoft.com/office/drawing/2014/main" id="{434D5F6A-5CBF-C8E9-A491-03C3F23C18EB}"/>
              </a:ext>
            </a:extLst>
          </p:cNvPr>
          <p:cNvGraphicFramePr>
            <a:graphicFrameLocks/>
          </p:cNvGraphicFramePr>
          <p:nvPr>
            <p:extLst>
              <p:ext uri="{D42A27DB-BD31-4B8C-83A1-F6EECF244321}">
                <p14:modId xmlns:p14="http://schemas.microsoft.com/office/powerpoint/2010/main" val="1093271454"/>
              </p:ext>
            </p:extLst>
          </p:nvPr>
        </p:nvGraphicFramePr>
        <p:xfrm>
          <a:off x="609600" y="1332230"/>
          <a:ext cx="14084535" cy="8339336"/>
        </p:xfrm>
        <a:graphic>
          <a:graphicData uri="http://schemas.openxmlformats.org/drawingml/2006/chart">
            <c:chart xmlns:c="http://schemas.openxmlformats.org/drawingml/2006/chart" xmlns:r="http://schemas.openxmlformats.org/officeDocument/2006/relationships" r:id="rId5"/>
          </a:graphicData>
        </a:graphic>
      </p:graphicFrame>
      <p:pic>
        <p:nvPicPr>
          <p:cNvPr id="1030" name="Picture 6">
            <a:extLst>
              <a:ext uri="{FF2B5EF4-FFF2-40B4-BE49-F238E27FC236}">
                <a16:creationId xmlns:a16="http://schemas.microsoft.com/office/drawing/2014/main" id="{E75F9822-ADE4-D507-3F47-A7D33E508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9356" y="1448166"/>
            <a:ext cx="3025528" cy="38136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D7479C2-9DD3-C899-B568-6768C37DDC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0811" y="254493"/>
            <a:ext cx="4505960" cy="33794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ACBF512-B526-12E3-78A1-DF284BF4B5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94135" y="5632433"/>
            <a:ext cx="3651231" cy="35538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9EEA6E-15F9-9800-9A7E-AD4341EEA31D}"/>
              </a:ext>
            </a:extLst>
          </p:cNvPr>
          <p:cNvSpPr txBox="1"/>
          <p:nvPr/>
        </p:nvSpPr>
        <p:spPr>
          <a:xfrm>
            <a:off x="10198715" y="3703790"/>
            <a:ext cx="4214024" cy="369332"/>
          </a:xfrm>
          <a:prstGeom prst="rect">
            <a:avLst/>
          </a:prstGeom>
          <a:noFill/>
        </p:spPr>
        <p:txBody>
          <a:bodyPr wrap="square" rtlCol="0">
            <a:spAutoFit/>
          </a:bodyPr>
          <a:lstStyle/>
          <a:p>
            <a:pPr algn="ctr"/>
            <a:r>
              <a:rPr lang="en-AU" b="1"/>
              <a:t>Anthracnose</a:t>
            </a:r>
          </a:p>
        </p:txBody>
      </p:sp>
      <p:sp>
        <p:nvSpPr>
          <p:cNvPr id="7" name="TextBox 6">
            <a:extLst>
              <a:ext uri="{FF2B5EF4-FFF2-40B4-BE49-F238E27FC236}">
                <a16:creationId xmlns:a16="http://schemas.microsoft.com/office/drawing/2014/main" id="{8257BE23-ABE1-A5A0-B0CB-727609040A56}"/>
              </a:ext>
            </a:extLst>
          </p:cNvPr>
          <p:cNvSpPr txBox="1"/>
          <p:nvPr/>
        </p:nvSpPr>
        <p:spPr>
          <a:xfrm>
            <a:off x="15297366" y="9302234"/>
            <a:ext cx="3486189" cy="369332"/>
          </a:xfrm>
          <a:prstGeom prst="rect">
            <a:avLst/>
          </a:prstGeom>
          <a:noFill/>
        </p:spPr>
        <p:txBody>
          <a:bodyPr wrap="square" rtlCol="0">
            <a:spAutoFit/>
          </a:bodyPr>
          <a:lstStyle/>
          <a:p>
            <a:pPr algn="ctr"/>
            <a:r>
              <a:rPr lang="en-AU" b="1"/>
              <a:t>Leaf miner</a:t>
            </a:r>
          </a:p>
        </p:txBody>
      </p:sp>
      <p:sp>
        <p:nvSpPr>
          <p:cNvPr id="8" name="TextBox 5">
            <a:extLst>
              <a:ext uri="{FF2B5EF4-FFF2-40B4-BE49-F238E27FC236}">
                <a16:creationId xmlns:a16="http://schemas.microsoft.com/office/drawing/2014/main" id="{5B4D5BB0-1270-B89E-5D01-9257129A191F}"/>
              </a:ext>
            </a:extLst>
          </p:cNvPr>
          <p:cNvSpPr txBox="1"/>
          <p:nvPr/>
        </p:nvSpPr>
        <p:spPr>
          <a:xfrm>
            <a:off x="15649505" y="5220235"/>
            <a:ext cx="1868981"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AU" sz="1800" b="1"/>
              <a:t>Aphids</a:t>
            </a:r>
          </a:p>
        </p:txBody>
      </p:sp>
    </p:spTree>
    <p:extLst>
      <p:ext uri="{BB962C8B-B14F-4D97-AF65-F5344CB8AC3E}">
        <p14:creationId xmlns:p14="http://schemas.microsoft.com/office/powerpoint/2010/main" val="3215794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47900"/>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sp>
        <p:nvSpPr>
          <p:cNvPr id="4" name="TextBox 4"/>
          <p:cNvSpPr txBox="1"/>
          <p:nvPr/>
        </p:nvSpPr>
        <p:spPr>
          <a:xfrm>
            <a:off x="1028700" y="800100"/>
            <a:ext cx="16230600" cy="532130"/>
          </a:xfrm>
          <a:prstGeom prst="rect">
            <a:avLst/>
          </a:prstGeom>
        </p:spPr>
        <p:txBody>
          <a:bodyPr lIns="0" tIns="0" rIns="0" bIns="0" rtlCol="0" anchor="t">
            <a:spAutoFit/>
          </a:bodyPr>
          <a:lstStyle/>
          <a:p>
            <a:pPr>
              <a:lnSpc>
                <a:spcPts val="4060"/>
              </a:lnSpc>
            </a:pPr>
            <a:r>
              <a:rPr lang="en-US" sz="4000" b="1">
                <a:solidFill>
                  <a:srgbClr val="000000"/>
                </a:solidFill>
              </a:rPr>
              <a:t>Tools available at SPC</a:t>
            </a:r>
          </a:p>
        </p:txBody>
      </p:sp>
      <p:pic>
        <p:nvPicPr>
          <p:cNvPr id="5" name="Picture 4">
            <a:extLst>
              <a:ext uri="{FF2B5EF4-FFF2-40B4-BE49-F238E27FC236}">
                <a16:creationId xmlns:a16="http://schemas.microsoft.com/office/drawing/2014/main" id="{39FD2AC3-3FE1-274B-E329-E4B0230CA053}"/>
              </a:ext>
            </a:extLst>
          </p:cNvPr>
          <p:cNvPicPr>
            <a:picLocks noChangeAspect="1"/>
          </p:cNvPicPr>
          <p:nvPr/>
        </p:nvPicPr>
        <p:blipFill rotWithShape="1">
          <a:blip r:embed="rId5"/>
          <a:srcRect l="33438" t="37801" r="33437" b="26100"/>
          <a:stretch/>
        </p:blipFill>
        <p:spPr>
          <a:xfrm>
            <a:off x="7176874" y="1565376"/>
            <a:ext cx="7354772" cy="1676795"/>
          </a:xfrm>
          <a:prstGeom prst="rect">
            <a:avLst/>
          </a:prstGeom>
        </p:spPr>
      </p:pic>
      <p:pic>
        <p:nvPicPr>
          <p:cNvPr id="7" name="Picture 6">
            <a:extLst>
              <a:ext uri="{FF2B5EF4-FFF2-40B4-BE49-F238E27FC236}">
                <a16:creationId xmlns:a16="http://schemas.microsoft.com/office/drawing/2014/main" id="{95CC4D44-ED7D-A8CD-20A1-B7A629393F7E}"/>
              </a:ext>
            </a:extLst>
          </p:cNvPr>
          <p:cNvPicPr>
            <a:picLocks noChangeAspect="1"/>
          </p:cNvPicPr>
          <p:nvPr/>
        </p:nvPicPr>
        <p:blipFill rotWithShape="1">
          <a:blip r:embed="rId6"/>
          <a:srcRect l="36250" t="20124" r="35416" b="4191"/>
          <a:stretch/>
        </p:blipFill>
        <p:spPr>
          <a:xfrm>
            <a:off x="31831" y="4613376"/>
            <a:ext cx="7117481" cy="3962399"/>
          </a:xfrm>
          <a:prstGeom prst="rect">
            <a:avLst/>
          </a:prstGeom>
        </p:spPr>
      </p:pic>
      <p:pic>
        <p:nvPicPr>
          <p:cNvPr id="10" name="Picture 9">
            <a:extLst>
              <a:ext uri="{FF2B5EF4-FFF2-40B4-BE49-F238E27FC236}">
                <a16:creationId xmlns:a16="http://schemas.microsoft.com/office/drawing/2014/main" id="{76975DD9-7BE1-D4FF-1290-17C93939CAB9}"/>
              </a:ext>
            </a:extLst>
          </p:cNvPr>
          <p:cNvPicPr>
            <a:picLocks noChangeAspect="1"/>
          </p:cNvPicPr>
          <p:nvPr/>
        </p:nvPicPr>
        <p:blipFill rotWithShape="1">
          <a:blip r:embed="rId7"/>
          <a:srcRect l="33437" t="26100" r="34167" b="12157"/>
          <a:stretch/>
        </p:blipFill>
        <p:spPr>
          <a:xfrm>
            <a:off x="0" y="1565376"/>
            <a:ext cx="6996910" cy="3048000"/>
          </a:xfrm>
          <a:prstGeom prst="rect">
            <a:avLst/>
          </a:prstGeom>
        </p:spPr>
      </p:pic>
      <p:pic>
        <p:nvPicPr>
          <p:cNvPr id="6" name="Picture 5">
            <a:extLst>
              <a:ext uri="{FF2B5EF4-FFF2-40B4-BE49-F238E27FC236}">
                <a16:creationId xmlns:a16="http://schemas.microsoft.com/office/drawing/2014/main" id="{384106DD-1804-8587-48E0-6C8A614DA4EC}"/>
              </a:ext>
            </a:extLst>
          </p:cNvPr>
          <p:cNvPicPr>
            <a:picLocks noChangeAspect="1"/>
          </p:cNvPicPr>
          <p:nvPr/>
        </p:nvPicPr>
        <p:blipFill rotWithShape="1">
          <a:blip r:embed="rId8"/>
          <a:srcRect l="39496" t="19767" r="39440" b="11931"/>
          <a:stretch/>
        </p:blipFill>
        <p:spPr>
          <a:xfrm>
            <a:off x="7176874" y="3405133"/>
            <a:ext cx="7354771" cy="4988970"/>
          </a:xfrm>
          <a:prstGeom prst="rect">
            <a:avLst/>
          </a:prstGeom>
        </p:spPr>
      </p:pic>
      <p:pic>
        <p:nvPicPr>
          <p:cNvPr id="8" name="Picture 7">
            <a:extLst>
              <a:ext uri="{FF2B5EF4-FFF2-40B4-BE49-F238E27FC236}">
                <a16:creationId xmlns:a16="http://schemas.microsoft.com/office/drawing/2014/main" id="{8977C3DE-6C44-79EF-443C-3C48FBE7C718}"/>
              </a:ext>
            </a:extLst>
          </p:cNvPr>
          <p:cNvPicPr>
            <a:picLocks noChangeAspect="1"/>
          </p:cNvPicPr>
          <p:nvPr/>
        </p:nvPicPr>
        <p:blipFill rotWithShape="1">
          <a:blip r:embed="rId9"/>
          <a:srcRect l="47501" t="24108" r="42604" b="6183"/>
          <a:stretch/>
        </p:blipFill>
        <p:spPr>
          <a:xfrm>
            <a:off x="14675514" y="1604211"/>
            <a:ext cx="3386318" cy="4990364"/>
          </a:xfrm>
          <a:prstGeom prst="rect">
            <a:avLst/>
          </a:prstGeom>
        </p:spPr>
      </p:pic>
    </p:spTree>
    <p:extLst>
      <p:ext uri="{BB962C8B-B14F-4D97-AF65-F5344CB8AC3E}">
        <p14:creationId xmlns:p14="http://schemas.microsoft.com/office/powerpoint/2010/main" val="1843304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074" y="-10026"/>
            <a:ext cx="18402732" cy="10182726"/>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sp>
        <p:nvSpPr>
          <p:cNvPr id="4" name="TextBox 4"/>
          <p:cNvSpPr txBox="1"/>
          <p:nvPr/>
        </p:nvSpPr>
        <p:spPr>
          <a:xfrm>
            <a:off x="1028700" y="800100"/>
            <a:ext cx="16230600" cy="532130"/>
          </a:xfrm>
          <a:prstGeom prst="rect">
            <a:avLst/>
          </a:prstGeom>
        </p:spPr>
        <p:txBody>
          <a:bodyPr lIns="0" tIns="0" rIns="0" bIns="0" rtlCol="0" anchor="t">
            <a:spAutoFit/>
          </a:bodyPr>
          <a:lstStyle/>
          <a:p>
            <a:pPr>
              <a:lnSpc>
                <a:spcPts val="4060"/>
              </a:lnSpc>
            </a:pPr>
            <a:r>
              <a:rPr lang="en-US" sz="4000" b="1">
                <a:solidFill>
                  <a:srgbClr val="000000"/>
                </a:solidFill>
              </a:rPr>
              <a:t>Tools available (that we are aware of)</a:t>
            </a:r>
          </a:p>
        </p:txBody>
      </p:sp>
      <p:pic>
        <p:nvPicPr>
          <p:cNvPr id="8" name="Picture 7">
            <a:extLst>
              <a:ext uri="{FF2B5EF4-FFF2-40B4-BE49-F238E27FC236}">
                <a16:creationId xmlns:a16="http://schemas.microsoft.com/office/drawing/2014/main" id="{745382F0-7985-3A0F-CF22-D61A984A4456}"/>
              </a:ext>
            </a:extLst>
          </p:cNvPr>
          <p:cNvPicPr>
            <a:picLocks noChangeAspect="1"/>
          </p:cNvPicPr>
          <p:nvPr/>
        </p:nvPicPr>
        <p:blipFill rotWithShape="1">
          <a:blip r:embed="rId5"/>
          <a:srcRect l="37500" t="22116" r="37500" b="10166"/>
          <a:stretch/>
        </p:blipFill>
        <p:spPr>
          <a:xfrm>
            <a:off x="5181600" y="5839325"/>
            <a:ext cx="6994712" cy="3963670"/>
          </a:xfrm>
          <a:prstGeom prst="rect">
            <a:avLst/>
          </a:prstGeom>
        </p:spPr>
      </p:pic>
      <p:pic>
        <p:nvPicPr>
          <p:cNvPr id="11" name="Picture 10">
            <a:extLst>
              <a:ext uri="{FF2B5EF4-FFF2-40B4-BE49-F238E27FC236}">
                <a16:creationId xmlns:a16="http://schemas.microsoft.com/office/drawing/2014/main" id="{AD28FEBF-730A-1F5C-092E-30EB954C73BA}"/>
              </a:ext>
            </a:extLst>
          </p:cNvPr>
          <p:cNvPicPr>
            <a:picLocks noChangeAspect="1"/>
          </p:cNvPicPr>
          <p:nvPr/>
        </p:nvPicPr>
        <p:blipFill rotWithShape="1">
          <a:blip r:embed="rId6"/>
          <a:srcRect l="39999" t="20123" r="39584" b="6183"/>
          <a:stretch/>
        </p:blipFill>
        <p:spPr>
          <a:xfrm>
            <a:off x="10744200" y="1266903"/>
            <a:ext cx="6339167" cy="4562396"/>
          </a:xfrm>
          <a:prstGeom prst="rect">
            <a:avLst/>
          </a:prstGeom>
        </p:spPr>
      </p:pic>
      <p:pic>
        <p:nvPicPr>
          <p:cNvPr id="13" name="Picture 12">
            <a:extLst>
              <a:ext uri="{FF2B5EF4-FFF2-40B4-BE49-F238E27FC236}">
                <a16:creationId xmlns:a16="http://schemas.microsoft.com/office/drawing/2014/main" id="{D7D4B5F5-92EC-1D66-5292-23817EA29217}"/>
              </a:ext>
            </a:extLst>
          </p:cNvPr>
          <p:cNvPicPr>
            <a:picLocks noChangeAspect="1"/>
          </p:cNvPicPr>
          <p:nvPr/>
        </p:nvPicPr>
        <p:blipFill rotWithShape="1">
          <a:blip r:embed="rId7"/>
          <a:srcRect l="33333" t="12157" r="33333" b="4190"/>
          <a:stretch/>
        </p:blipFill>
        <p:spPr>
          <a:xfrm>
            <a:off x="1012658" y="1342256"/>
            <a:ext cx="8565846" cy="4497069"/>
          </a:xfrm>
          <a:prstGeom prst="rect">
            <a:avLst/>
          </a:prstGeom>
        </p:spPr>
      </p:pic>
      <p:sp>
        <p:nvSpPr>
          <p:cNvPr id="14" name="TextBox 13">
            <a:extLst>
              <a:ext uri="{FF2B5EF4-FFF2-40B4-BE49-F238E27FC236}">
                <a16:creationId xmlns:a16="http://schemas.microsoft.com/office/drawing/2014/main" id="{22F774D5-B4AB-C8F7-9430-2870DE4C9AC6}"/>
              </a:ext>
            </a:extLst>
          </p:cNvPr>
          <p:cNvSpPr txBox="1"/>
          <p:nvPr/>
        </p:nvSpPr>
        <p:spPr>
          <a:xfrm>
            <a:off x="13716000" y="5839325"/>
            <a:ext cx="2629254" cy="246221"/>
          </a:xfrm>
          <a:prstGeom prst="rect">
            <a:avLst/>
          </a:prstGeom>
          <a:noFill/>
        </p:spPr>
        <p:txBody>
          <a:bodyPr wrap="square" rtlCol="0">
            <a:spAutoFit/>
          </a:bodyPr>
          <a:lstStyle/>
          <a:p>
            <a:r>
              <a:rPr lang="en-AU" sz="1000"/>
              <a:t>Source: SPREP</a:t>
            </a:r>
          </a:p>
        </p:txBody>
      </p:sp>
      <p:sp>
        <p:nvSpPr>
          <p:cNvPr id="15" name="TextBox 14">
            <a:extLst>
              <a:ext uri="{FF2B5EF4-FFF2-40B4-BE49-F238E27FC236}">
                <a16:creationId xmlns:a16="http://schemas.microsoft.com/office/drawing/2014/main" id="{8BC104EC-F594-7C81-C8E6-7F0F438A2AED}"/>
              </a:ext>
            </a:extLst>
          </p:cNvPr>
          <p:cNvSpPr txBox="1"/>
          <p:nvPr/>
        </p:nvSpPr>
        <p:spPr>
          <a:xfrm>
            <a:off x="7364329" y="9813021"/>
            <a:ext cx="2629254" cy="246221"/>
          </a:xfrm>
          <a:prstGeom prst="rect">
            <a:avLst/>
          </a:prstGeom>
          <a:noFill/>
        </p:spPr>
        <p:txBody>
          <a:bodyPr wrap="square" rtlCol="0">
            <a:spAutoFit/>
          </a:bodyPr>
          <a:lstStyle/>
          <a:p>
            <a:r>
              <a:rPr lang="en-AU" sz="1000"/>
              <a:t>Source: SPREP</a:t>
            </a:r>
          </a:p>
        </p:txBody>
      </p:sp>
      <p:sp>
        <p:nvSpPr>
          <p:cNvPr id="16" name="TextBox 15">
            <a:extLst>
              <a:ext uri="{FF2B5EF4-FFF2-40B4-BE49-F238E27FC236}">
                <a16:creationId xmlns:a16="http://schemas.microsoft.com/office/drawing/2014/main" id="{33E8FB9B-662E-6943-BE8A-508367B66231}"/>
              </a:ext>
            </a:extLst>
          </p:cNvPr>
          <p:cNvSpPr txBox="1"/>
          <p:nvPr/>
        </p:nvSpPr>
        <p:spPr>
          <a:xfrm>
            <a:off x="1044742" y="5861435"/>
            <a:ext cx="2629254" cy="246221"/>
          </a:xfrm>
          <a:prstGeom prst="rect">
            <a:avLst/>
          </a:prstGeom>
          <a:noFill/>
        </p:spPr>
        <p:txBody>
          <a:bodyPr wrap="square" rtlCol="0">
            <a:spAutoFit/>
          </a:bodyPr>
          <a:lstStyle/>
          <a:p>
            <a:r>
              <a:rPr lang="en-AU" sz="1000"/>
              <a:t>Source: The Bureau Meteorology</a:t>
            </a:r>
          </a:p>
        </p:txBody>
      </p:sp>
    </p:spTree>
    <p:extLst>
      <p:ext uri="{BB962C8B-B14F-4D97-AF65-F5344CB8AC3E}">
        <p14:creationId xmlns:p14="http://schemas.microsoft.com/office/powerpoint/2010/main" val="144008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732" y="-12057385"/>
            <a:ext cx="18402732" cy="18402732"/>
          </a:xfrm>
          <a:custGeom>
            <a:avLst/>
            <a:gdLst/>
            <a:ahLst/>
            <a:cxnLst/>
            <a:rect l="l" t="t" r="r" b="b"/>
            <a:pathLst>
              <a:path w="18402732" h="18402732">
                <a:moveTo>
                  <a:pt x="0" y="0"/>
                </a:moveTo>
                <a:lnTo>
                  <a:pt x="18402732" y="0"/>
                </a:lnTo>
                <a:lnTo>
                  <a:pt x="18402732" y="18402732"/>
                </a:lnTo>
                <a:lnTo>
                  <a:pt x="0" y="18402732"/>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sp>
        <p:nvSpPr>
          <p:cNvPr id="3" name="Freeform 3"/>
          <p:cNvSpPr/>
          <p:nvPr/>
        </p:nvSpPr>
        <p:spPr>
          <a:xfrm>
            <a:off x="0" y="3028753"/>
            <a:ext cx="10475885" cy="3316594"/>
          </a:xfrm>
          <a:custGeom>
            <a:avLst/>
            <a:gdLst/>
            <a:ahLst/>
            <a:cxnLst/>
            <a:rect l="l" t="t" r="r" b="b"/>
            <a:pathLst>
              <a:path w="10475885" h="3316594">
                <a:moveTo>
                  <a:pt x="0" y="0"/>
                </a:moveTo>
                <a:lnTo>
                  <a:pt x="10475885" y="0"/>
                </a:lnTo>
                <a:lnTo>
                  <a:pt x="10475885" y="3316594"/>
                </a:lnTo>
                <a:lnTo>
                  <a:pt x="0" y="3316594"/>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4" name="Freeform 4"/>
          <p:cNvSpPr/>
          <p:nvPr/>
        </p:nvSpPr>
        <p:spPr>
          <a:xfrm>
            <a:off x="14852865" y="3028753"/>
            <a:ext cx="3435135" cy="3316594"/>
          </a:xfrm>
          <a:custGeom>
            <a:avLst/>
            <a:gdLst/>
            <a:ahLst/>
            <a:cxnLst/>
            <a:rect l="l" t="t" r="r" b="b"/>
            <a:pathLst>
              <a:path w="3435135" h="3316594">
                <a:moveTo>
                  <a:pt x="0" y="0"/>
                </a:moveTo>
                <a:lnTo>
                  <a:pt x="3435135" y="0"/>
                </a:lnTo>
                <a:lnTo>
                  <a:pt x="3435135" y="3316594"/>
                </a:lnTo>
                <a:lnTo>
                  <a:pt x="0" y="3316594"/>
                </a:lnTo>
                <a:lnTo>
                  <a:pt x="0" y="0"/>
                </a:lnTo>
                <a:close/>
              </a:path>
            </a:pathLst>
          </a:custGeom>
          <a:blipFill>
            <a:blip r:embed="rId6"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5" name="AutoShape 5"/>
          <p:cNvSpPr/>
          <p:nvPr/>
        </p:nvSpPr>
        <p:spPr>
          <a:xfrm>
            <a:off x="8553246" y="8052258"/>
            <a:ext cx="1181508" cy="0"/>
          </a:xfrm>
          <a:prstGeom prst="line">
            <a:avLst/>
          </a:prstGeom>
          <a:ln w="76200" cap="flat">
            <a:solidFill>
              <a:srgbClr val="97B115"/>
            </a:solidFill>
            <a:prstDash val="solid"/>
            <a:headEnd type="none" w="sm" len="sm"/>
            <a:tailEnd type="none" w="sm" len="sm"/>
          </a:ln>
        </p:spPr>
        <p:txBody>
          <a:bodyPr/>
          <a:lstStyle/>
          <a:p>
            <a:endParaRPr lang="en-AU"/>
          </a:p>
        </p:txBody>
      </p:sp>
      <p:grpSp>
        <p:nvGrpSpPr>
          <p:cNvPr id="6" name="Group 6"/>
          <p:cNvGrpSpPr/>
          <p:nvPr/>
        </p:nvGrpSpPr>
        <p:grpSpPr>
          <a:xfrm>
            <a:off x="10475885" y="3028753"/>
            <a:ext cx="4376980" cy="3316594"/>
            <a:chOff x="0" y="0"/>
            <a:chExt cx="1152785" cy="873506"/>
          </a:xfrm>
        </p:grpSpPr>
        <p:sp>
          <p:nvSpPr>
            <p:cNvPr id="7" name="Freeform 7"/>
            <p:cNvSpPr/>
            <p:nvPr/>
          </p:nvSpPr>
          <p:spPr>
            <a:xfrm>
              <a:off x="0" y="0"/>
              <a:ext cx="1152785" cy="873506"/>
            </a:xfrm>
            <a:custGeom>
              <a:avLst/>
              <a:gdLst/>
              <a:ahLst/>
              <a:cxnLst/>
              <a:rect l="l" t="t" r="r" b="b"/>
              <a:pathLst>
                <a:path w="1152785" h="873506">
                  <a:moveTo>
                    <a:pt x="0" y="0"/>
                  </a:moveTo>
                  <a:lnTo>
                    <a:pt x="1152785" y="0"/>
                  </a:lnTo>
                  <a:lnTo>
                    <a:pt x="1152785" y="873506"/>
                  </a:lnTo>
                  <a:lnTo>
                    <a:pt x="0" y="873506"/>
                  </a:lnTo>
                  <a:close/>
                </a:path>
              </a:pathLst>
            </a:custGeom>
            <a:solidFill>
              <a:srgbClr val="97B115"/>
            </a:solidFill>
          </p:spPr>
          <p:txBody>
            <a:bodyPr/>
            <a:lstStyle/>
            <a:p>
              <a:endParaRPr lang="en-AU"/>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238352" y="8343900"/>
            <a:ext cx="17353026" cy="1426221"/>
            <a:chOff x="0" y="0"/>
            <a:chExt cx="23137367" cy="1901628"/>
          </a:xfrm>
        </p:grpSpPr>
        <p:sp>
          <p:nvSpPr>
            <p:cNvPr id="11" name="Freeform 11"/>
            <p:cNvSpPr/>
            <p:nvPr/>
          </p:nvSpPr>
          <p:spPr>
            <a:xfrm>
              <a:off x="0" y="0"/>
              <a:ext cx="1431824" cy="1709150"/>
            </a:xfrm>
            <a:custGeom>
              <a:avLst/>
              <a:gdLst/>
              <a:ahLst/>
              <a:cxnLst/>
              <a:rect l="l" t="t" r="r" b="b"/>
              <a:pathLst>
                <a:path w="1431824" h="1709150">
                  <a:moveTo>
                    <a:pt x="0" y="0"/>
                  </a:moveTo>
                  <a:lnTo>
                    <a:pt x="1431824" y="0"/>
                  </a:lnTo>
                  <a:lnTo>
                    <a:pt x="1431824" y="1709150"/>
                  </a:lnTo>
                  <a:lnTo>
                    <a:pt x="0" y="1709150"/>
                  </a:lnTo>
                  <a:lnTo>
                    <a:pt x="0" y="0"/>
                  </a:lnTo>
                  <a:close/>
                </a:path>
              </a:pathLst>
            </a:custGeom>
            <a:blipFill>
              <a:blip r:embed="rId7"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12" name="Freeform 12"/>
            <p:cNvSpPr/>
            <p:nvPr/>
          </p:nvSpPr>
          <p:spPr>
            <a:xfrm>
              <a:off x="1728357" y="176662"/>
              <a:ext cx="1927442" cy="1532488"/>
            </a:xfrm>
            <a:custGeom>
              <a:avLst/>
              <a:gdLst/>
              <a:ahLst/>
              <a:cxnLst/>
              <a:rect l="l" t="t" r="r" b="b"/>
              <a:pathLst>
                <a:path w="1927442" h="1532488">
                  <a:moveTo>
                    <a:pt x="0" y="0"/>
                  </a:moveTo>
                  <a:lnTo>
                    <a:pt x="1927442" y="0"/>
                  </a:lnTo>
                  <a:lnTo>
                    <a:pt x="1927442" y="1532488"/>
                  </a:lnTo>
                  <a:lnTo>
                    <a:pt x="0" y="1532488"/>
                  </a:lnTo>
                  <a:lnTo>
                    <a:pt x="0" y="0"/>
                  </a:lnTo>
                  <a:close/>
                </a:path>
              </a:pathLst>
            </a:custGeom>
            <a:blipFill>
              <a:blip r:embed="rId8"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13" name="Freeform 13"/>
            <p:cNvSpPr/>
            <p:nvPr/>
          </p:nvSpPr>
          <p:spPr>
            <a:xfrm>
              <a:off x="3952676" y="146703"/>
              <a:ext cx="1788384" cy="1592407"/>
            </a:xfrm>
            <a:custGeom>
              <a:avLst/>
              <a:gdLst/>
              <a:ahLst/>
              <a:cxnLst/>
              <a:rect l="l" t="t" r="r" b="b"/>
              <a:pathLst>
                <a:path w="1788384" h="1592407">
                  <a:moveTo>
                    <a:pt x="0" y="0"/>
                  </a:moveTo>
                  <a:lnTo>
                    <a:pt x="1788384" y="0"/>
                  </a:lnTo>
                  <a:lnTo>
                    <a:pt x="1788384" y="1592407"/>
                  </a:lnTo>
                  <a:lnTo>
                    <a:pt x="0" y="1592407"/>
                  </a:lnTo>
                  <a:lnTo>
                    <a:pt x="0" y="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14" name="Freeform 14"/>
            <p:cNvSpPr/>
            <p:nvPr/>
          </p:nvSpPr>
          <p:spPr>
            <a:xfrm>
              <a:off x="5776591" y="433186"/>
              <a:ext cx="3481011" cy="1435703"/>
            </a:xfrm>
            <a:custGeom>
              <a:avLst/>
              <a:gdLst/>
              <a:ahLst/>
              <a:cxnLst/>
              <a:rect l="l" t="t" r="r" b="b"/>
              <a:pathLst>
                <a:path w="3481011" h="1435703">
                  <a:moveTo>
                    <a:pt x="0" y="0"/>
                  </a:moveTo>
                  <a:lnTo>
                    <a:pt x="3481011" y="0"/>
                  </a:lnTo>
                  <a:lnTo>
                    <a:pt x="3481011" y="1435703"/>
                  </a:lnTo>
                  <a:lnTo>
                    <a:pt x="0" y="1435703"/>
                  </a:lnTo>
                  <a:lnTo>
                    <a:pt x="0" y="0"/>
                  </a:lnTo>
                  <a:close/>
                </a:path>
              </a:pathLst>
            </a:custGeom>
            <a:blipFill>
              <a:blip r:embed="rId10"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15" name="Freeform 15"/>
            <p:cNvSpPr/>
            <p:nvPr/>
          </p:nvSpPr>
          <p:spPr>
            <a:xfrm>
              <a:off x="11763350" y="479470"/>
              <a:ext cx="3645496" cy="1343136"/>
            </a:xfrm>
            <a:custGeom>
              <a:avLst/>
              <a:gdLst/>
              <a:ahLst/>
              <a:cxnLst/>
              <a:rect l="l" t="t" r="r" b="b"/>
              <a:pathLst>
                <a:path w="3645496" h="1343136">
                  <a:moveTo>
                    <a:pt x="0" y="0"/>
                  </a:moveTo>
                  <a:lnTo>
                    <a:pt x="3645496" y="0"/>
                  </a:lnTo>
                  <a:lnTo>
                    <a:pt x="3645496" y="1343135"/>
                  </a:lnTo>
                  <a:lnTo>
                    <a:pt x="0" y="1343135"/>
                  </a:lnTo>
                  <a:lnTo>
                    <a:pt x="0" y="0"/>
                  </a:lnTo>
                  <a:close/>
                </a:path>
              </a:pathLst>
            </a:custGeom>
            <a:blipFill>
              <a:blip r:embed="rId11"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16" name="Freeform 16"/>
            <p:cNvSpPr/>
            <p:nvPr/>
          </p:nvSpPr>
          <p:spPr>
            <a:xfrm>
              <a:off x="17183628" y="695188"/>
              <a:ext cx="2917987" cy="1071160"/>
            </a:xfrm>
            <a:custGeom>
              <a:avLst/>
              <a:gdLst/>
              <a:ahLst/>
              <a:cxnLst/>
              <a:rect l="l" t="t" r="r" b="b"/>
              <a:pathLst>
                <a:path w="2917987" h="1071160">
                  <a:moveTo>
                    <a:pt x="0" y="0"/>
                  </a:moveTo>
                  <a:lnTo>
                    <a:pt x="2917987" y="0"/>
                  </a:lnTo>
                  <a:lnTo>
                    <a:pt x="2917987" y="1071159"/>
                  </a:lnTo>
                  <a:lnTo>
                    <a:pt x="0" y="1071159"/>
                  </a:lnTo>
                  <a:lnTo>
                    <a:pt x="0" y="0"/>
                  </a:lnTo>
                  <a:close/>
                </a:path>
              </a:pathLst>
            </a:custGeom>
            <a:blipFill>
              <a:blip r:embed="rId12">
                <a:extLst>
                  <a:ext uri="{28A0092B-C50C-407E-A947-70E740481C1C}">
                    <a14:useLocalDpi xmlns:a14="http://schemas.microsoft.com/office/drawing/2010/main" val="0"/>
                  </a:ext>
                </a:extLst>
              </a:blip>
              <a:stretch>
                <a:fillRect/>
              </a:stretch>
            </a:blipFill>
          </p:spPr>
          <p:txBody>
            <a:bodyPr/>
            <a:lstStyle/>
            <a:p>
              <a:endParaRPr lang="en-AU"/>
            </a:p>
          </p:txBody>
        </p:sp>
        <p:sp>
          <p:nvSpPr>
            <p:cNvPr id="17" name="Freeform 17"/>
            <p:cNvSpPr/>
            <p:nvPr/>
          </p:nvSpPr>
          <p:spPr>
            <a:xfrm>
              <a:off x="9295702" y="531962"/>
              <a:ext cx="2425970" cy="1238151"/>
            </a:xfrm>
            <a:custGeom>
              <a:avLst/>
              <a:gdLst/>
              <a:ahLst/>
              <a:cxnLst/>
              <a:rect l="l" t="t" r="r" b="b"/>
              <a:pathLst>
                <a:path w="2425970" h="1238151">
                  <a:moveTo>
                    <a:pt x="0" y="0"/>
                  </a:moveTo>
                  <a:lnTo>
                    <a:pt x="2425970" y="0"/>
                  </a:lnTo>
                  <a:lnTo>
                    <a:pt x="2425970" y="1238151"/>
                  </a:lnTo>
                  <a:lnTo>
                    <a:pt x="0" y="1238151"/>
                  </a:lnTo>
                  <a:lnTo>
                    <a:pt x="0" y="0"/>
                  </a:lnTo>
                  <a:close/>
                </a:path>
              </a:pathLst>
            </a:custGeom>
            <a:blipFill>
              <a:blip r:embed="rId13">
                <a:extLst>
                  <a:ext uri="{28A0092B-C50C-407E-A947-70E740481C1C}">
                    <a14:useLocalDpi xmlns:a14="http://schemas.microsoft.com/office/drawing/2010/main" val="0"/>
                  </a:ext>
                </a:extLst>
              </a:blip>
              <a:stretch>
                <a:fillRect/>
              </a:stretch>
            </a:blipFill>
          </p:spPr>
          <p:txBody>
            <a:bodyPr/>
            <a:lstStyle/>
            <a:p>
              <a:endParaRPr lang="en-AU"/>
            </a:p>
          </p:txBody>
        </p:sp>
        <p:sp>
          <p:nvSpPr>
            <p:cNvPr id="18" name="Freeform 18"/>
            <p:cNvSpPr/>
            <p:nvPr/>
          </p:nvSpPr>
          <p:spPr>
            <a:xfrm>
              <a:off x="20368315" y="479470"/>
              <a:ext cx="1255267" cy="1343136"/>
            </a:xfrm>
            <a:custGeom>
              <a:avLst/>
              <a:gdLst/>
              <a:ahLst/>
              <a:cxnLst/>
              <a:rect l="l" t="t" r="r" b="b"/>
              <a:pathLst>
                <a:path w="1255267" h="1343136">
                  <a:moveTo>
                    <a:pt x="0" y="0"/>
                  </a:moveTo>
                  <a:lnTo>
                    <a:pt x="1255267" y="0"/>
                  </a:lnTo>
                  <a:lnTo>
                    <a:pt x="1255267" y="1343135"/>
                  </a:lnTo>
                  <a:lnTo>
                    <a:pt x="0" y="1343135"/>
                  </a:lnTo>
                  <a:lnTo>
                    <a:pt x="0" y="0"/>
                  </a:lnTo>
                  <a:close/>
                </a:path>
              </a:pathLst>
            </a:custGeom>
            <a:blipFill>
              <a:blip r:embed="rId14">
                <a:extLst>
                  <a:ext uri="{28A0092B-C50C-407E-A947-70E740481C1C}">
                    <a14:useLocalDpi xmlns:a14="http://schemas.microsoft.com/office/drawing/2010/main" val="0"/>
                  </a:ext>
                </a:extLst>
              </a:blip>
              <a:stretch>
                <a:fillRect/>
              </a:stretch>
            </a:blipFill>
          </p:spPr>
          <p:txBody>
            <a:bodyPr/>
            <a:lstStyle/>
            <a:p>
              <a:endParaRPr lang="en-AU"/>
            </a:p>
          </p:txBody>
        </p:sp>
        <p:sp>
          <p:nvSpPr>
            <p:cNvPr id="19" name="Freeform 19"/>
            <p:cNvSpPr/>
            <p:nvPr/>
          </p:nvSpPr>
          <p:spPr>
            <a:xfrm>
              <a:off x="15566640" y="400446"/>
              <a:ext cx="1333906" cy="1501182"/>
            </a:xfrm>
            <a:custGeom>
              <a:avLst/>
              <a:gdLst/>
              <a:ahLst/>
              <a:cxnLst/>
              <a:rect l="l" t="t" r="r" b="b"/>
              <a:pathLst>
                <a:path w="1333906" h="1501182">
                  <a:moveTo>
                    <a:pt x="0" y="0"/>
                  </a:moveTo>
                  <a:lnTo>
                    <a:pt x="1333906" y="0"/>
                  </a:lnTo>
                  <a:lnTo>
                    <a:pt x="1333906" y="1501182"/>
                  </a:lnTo>
                  <a:lnTo>
                    <a:pt x="0" y="1501182"/>
                  </a:lnTo>
                  <a:lnTo>
                    <a:pt x="0" y="0"/>
                  </a:lnTo>
                  <a:close/>
                </a:path>
              </a:pathLst>
            </a:custGeom>
            <a:blipFill>
              <a:blip r:embed="rId15"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20" name="Freeform 20"/>
            <p:cNvSpPr/>
            <p:nvPr/>
          </p:nvSpPr>
          <p:spPr>
            <a:xfrm>
              <a:off x="21902982" y="531962"/>
              <a:ext cx="1234385" cy="1234385"/>
            </a:xfrm>
            <a:custGeom>
              <a:avLst/>
              <a:gdLst/>
              <a:ahLst/>
              <a:cxnLst/>
              <a:rect l="l" t="t" r="r" b="b"/>
              <a:pathLst>
                <a:path w="1234385" h="1234385">
                  <a:moveTo>
                    <a:pt x="0" y="0"/>
                  </a:moveTo>
                  <a:lnTo>
                    <a:pt x="1234385" y="0"/>
                  </a:lnTo>
                  <a:lnTo>
                    <a:pt x="1234385" y="1234385"/>
                  </a:lnTo>
                  <a:lnTo>
                    <a:pt x="0" y="1234385"/>
                  </a:lnTo>
                  <a:lnTo>
                    <a:pt x="0" y="0"/>
                  </a:lnTo>
                  <a:close/>
                </a:path>
              </a:pathLst>
            </a:custGeom>
            <a:blipFill>
              <a:blip r:embed="rId16" cstate="screen">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1" name="TextBox 21"/>
          <p:cNvSpPr txBox="1"/>
          <p:nvPr/>
        </p:nvSpPr>
        <p:spPr>
          <a:xfrm>
            <a:off x="762000" y="1145870"/>
            <a:ext cx="16764000" cy="1795363"/>
          </a:xfrm>
          <a:prstGeom prst="rect">
            <a:avLst/>
          </a:prstGeom>
        </p:spPr>
        <p:txBody>
          <a:bodyPr wrap="square" lIns="0" tIns="0" rIns="0" bIns="0" rtlCol="0" anchor="t">
            <a:spAutoFit/>
          </a:bodyPr>
          <a:lstStyle/>
          <a:p>
            <a:pPr algn="ctr">
              <a:lnSpc>
                <a:spcPts val="6960"/>
              </a:lnSpc>
            </a:pPr>
            <a:r>
              <a:rPr lang="en-US" sz="6000">
                <a:solidFill>
                  <a:srgbClr val="000000"/>
                </a:solidFill>
                <a:latin typeface="Roboto Bold"/>
              </a:rPr>
              <a:t>Climate change impacts on the Agriculture and Forestry Sectors</a:t>
            </a:r>
          </a:p>
        </p:txBody>
      </p:sp>
      <p:sp>
        <p:nvSpPr>
          <p:cNvPr id="22" name="TextBox 22"/>
          <p:cNvSpPr txBox="1"/>
          <p:nvPr/>
        </p:nvSpPr>
        <p:spPr>
          <a:xfrm>
            <a:off x="3285660" y="6531052"/>
            <a:ext cx="11716680" cy="1302601"/>
          </a:xfrm>
          <a:prstGeom prst="rect">
            <a:avLst/>
          </a:prstGeom>
        </p:spPr>
        <p:txBody>
          <a:bodyPr lIns="0" tIns="0" rIns="0" bIns="0" rtlCol="0" anchor="t">
            <a:spAutoFit/>
          </a:bodyPr>
          <a:lstStyle/>
          <a:p>
            <a:pPr algn="ctr">
              <a:lnSpc>
                <a:spcPts val="3475"/>
              </a:lnSpc>
            </a:pPr>
            <a:r>
              <a:rPr lang="en-US" sz="2500" b="1">
                <a:solidFill>
                  <a:srgbClr val="000000"/>
                </a:solidFill>
                <a:latin typeface="Lato"/>
              </a:rPr>
              <a:t>Gibson Susumu - </a:t>
            </a:r>
            <a:r>
              <a:rPr lang="en-US" sz="2500" b="1" err="1">
                <a:solidFill>
                  <a:srgbClr val="000000"/>
                </a:solidFill>
                <a:latin typeface="Lato"/>
              </a:rPr>
              <a:t>Programme</a:t>
            </a:r>
            <a:r>
              <a:rPr lang="en-US" sz="2500" b="1">
                <a:solidFill>
                  <a:srgbClr val="000000"/>
                </a:solidFill>
                <a:latin typeface="Lato"/>
              </a:rPr>
              <a:t> Leader, Sustainable Agriculture </a:t>
            </a:r>
          </a:p>
          <a:p>
            <a:pPr algn="ctr">
              <a:lnSpc>
                <a:spcPts val="3475"/>
              </a:lnSpc>
            </a:pPr>
            <a:endParaRPr lang="en-US" sz="2500" b="1">
              <a:solidFill>
                <a:srgbClr val="000000"/>
              </a:solidFill>
              <a:latin typeface="Lato"/>
            </a:endParaRPr>
          </a:p>
          <a:p>
            <a:pPr algn="ctr">
              <a:lnSpc>
                <a:spcPts val="3475"/>
              </a:lnSpc>
            </a:pPr>
            <a:r>
              <a:rPr lang="en-US" sz="2500" b="1">
                <a:solidFill>
                  <a:srgbClr val="000000"/>
                </a:solidFill>
                <a:latin typeface="Lato"/>
              </a:rPr>
              <a:t>Dr Stephanie Ramona O’ Conner, Research for Development Adviser</a:t>
            </a:r>
          </a:p>
        </p:txBody>
      </p:sp>
      <p:sp>
        <p:nvSpPr>
          <p:cNvPr id="23" name="TextBox 23"/>
          <p:cNvSpPr txBox="1"/>
          <p:nvPr/>
        </p:nvSpPr>
        <p:spPr>
          <a:xfrm>
            <a:off x="10498217" y="3687259"/>
            <a:ext cx="4376980" cy="1912062"/>
          </a:xfrm>
          <a:prstGeom prst="rect">
            <a:avLst/>
          </a:prstGeom>
        </p:spPr>
        <p:txBody>
          <a:bodyPr lIns="0" tIns="0" rIns="0" bIns="0" rtlCol="0" anchor="t">
            <a:spAutoFit/>
          </a:bodyPr>
          <a:lstStyle/>
          <a:p>
            <a:pPr algn="ctr">
              <a:lnSpc>
                <a:spcPts val="5133"/>
              </a:lnSpc>
            </a:pPr>
            <a:r>
              <a:rPr lang="en-US" sz="3540">
                <a:solidFill>
                  <a:srgbClr val="EBEAE8"/>
                </a:solidFill>
                <a:latin typeface="Roboto Bold"/>
              </a:rPr>
              <a:t>An overview and opportunities for collaboration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47900"/>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sp>
        <p:nvSpPr>
          <p:cNvPr id="4" name="TextBox 4"/>
          <p:cNvSpPr txBox="1"/>
          <p:nvPr/>
        </p:nvSpPr>
        <p:spPr>
          <a:xfrm>
            <a:off x="1028700" y="800100"/>
            <a:ext cx="16230600" cy="532130"/>
          </a:xfrm>
          <a:prstGeom prst="rect">
            <a:avLst/>
          </a:prstGeom>
        </p:spPr>
        <p:txBody>
          <a:bodyPr lIns="0" tIns="0" rIns="0" bIns="0" rtlCol="0" anchor="t">
            <a:spAutoFit/>
          </a:bodyPr>
          <a:lstStyle/>
          <a:p>
            <a:pPr>
              <a:lnSpc>
                <a:spcPts val="4060"/>
              </a:lnSpc>
            </a:pPr>
            <a:r>
              <a:rPr lang="en-US" sz="4000" b="1">
                <a:solidFill>
                  <a:srgbClr val="000000"/>
                </a:solidFill>
              </a:rPr>
              <a:t>Opportunities for collaboration </a:t>
            </a:r>
          </a:p>
        </p:txBody>
      </p:sp>
      <p:sp>
        <p:nvSpPr>
          <p:cNvPr id="9" name="TextBox 9"/>
          <p:cNvSpPr txBox="1"/>
          <p:nvPr/>
        </p:nvSpPr>
        <p:spPr>
          <a:xfrm>
            <a:off x="1181100" y="1714500"/>
            <a:ext cx="15925800" cy="10649069"/>
          </a:xfrm>
          <a:prstGeom prst="rect">
            <a:avLst/>
          </a:prstGeom>
        </p:spPr>
        <p:txBody>
          <a:bodyPr wrap="square" lIns="0" tIns="0" rIns="0" bIns="0" rtlCol="0" anchor="t">
            <a:spAutoFit/>
          </a:bodyPr>
          <a:lstStyle/>
          <a:p>
            <a:endParaRPr lang="en-AU" sz="3000"/>
          </a:p>
          <a:p>
            <a:pPr marL="457200" indent="-457200">
              <a:buFont typeface="Wingdings" panose="05000000000000000000" pitchFamily="2" charset="2"/>
              <a:buChar char="q"/>
            </a:pPr>
            <a:r>
              <a:rPr lang="en-AU" sz="3000"/>
              <a:t>Accessing microclimate information in localities is critical to support adaptation options.</a:t>
            </a:r>
          </a:p>
          <a:p>
            <a:pPr marL="457200" indent="-457200">
              <a:buFont typeface="Wingdings" panose="05000000000000000000" pitchFamily="2" charset="2"/>
              <a:buChar char="q"/>
            </a:pPr>
            <a:endParaRPr lang="en-AU" sz="3000"/>
          </a:p>
          <a:p>
            <a:pPr marL="457200" indent="-457200">
              <a:buFont typeface="Wingdings" panose="05000000000000000000" pitchFamily="2" charset="2"/>
              <a:buChar char="q"/>
            </a:pPr>
            <a:r>
              <a:rPr lang="en-AU" sz="3000"/>
              <a:t>Participatory adaptation strategies empowers communities to understand of climate and weather information to inform decisions on farming practices</a:t>
            </a:r>
          </a:p>
          <a:p>
            <a:pPr marL="457200" indent="-457200">
              <a:buFont typeface="Wingdings" panose="05000000000000000000" pitchFamily="2" charset="2"/>
              <a:buChar char="q"/>
            </a:pPr>
            <a:endParaRPr lang="en-AU" sz="3000"/>
          </a:p>
          <a:p>
            <a:pPr marL="457200" indent="-457200">
              <a:buFont typeface="Wingdings" panose="05000000000000000000" pitchFamily="2" charset="2"/>
              <a:buChar char="q"/>
            </a:pPr>
            <a:r>
              <a:rPr lang="en-AU" sz="3000"/>
              <a:t>Governments need data to support in making informed decisions for the correct interventions.</a:t>
            </a:r>
          </a:p>
          <a:p>
            <a:pPr marL="457200" indent="-457200">
              <a:buFont typeface="Wingdings" panose="05000000000000000000" pitchFamily="2" charset="2"/>
              <a:buChar char="q"/>
            </a:pPr>
            <a:endParaRPr lang="en-AU" sz="3000"/>
          </a:p>
          <a:p>
            <a:pPr marL="457200" indent="-457200">
              <a:buFont typeface="Wingdings" panose="05000000000000000000" pitchFamily="2" charset="2"/>
              <a:buChar char="q"/>
            </a:pPr>
            <a:r>
              <a:rPr lang="en-AU" sz="3000"/>
              <a:t>Collaboration through combination of climate data and agriculture production data can better support decision making e.g.</a:t>
            </a:r>
          </a:p>
          <a:p>
            <a:pPr marL="457200" indent="-457200">
              <a:buFont typeface="Wingdings" panose="05000000000000000000" pitchFamily="2" charset="2"/>
              <a:buChar char="q"/>
            </a:pPr>
            <a:endParaRPr lang="en-AU" sz="3000"/>
          </a:p>
          <a:p>
            <a:pPr marL="914400" lvl="1" indent="-457200">
              <a:buFont typeface="Wingdings" panose="05000000000000000000" pitchFamily="2" charset="2"/>
              <a:buChar char="q"/>
            </a:pPr>
            <a:r>
              <a:rPr lang="en-AU" sz="3000"/>
              <a:t>Correlation of climate information to soil health and pest and disease infestation.</a:t>
            </a:r>
          </a:p>
          <a:p>
            <a:pPr marL="914400" lvl="1" indent="-457200">
              <a:buFont typeface="Wingdings" panose="05000000000000000000" pitchFamily="2" charset="2"/>
              <a:buChar char="q"/>
            </a:pPr>
            <a:r>
              <a:rPr lang="en-AU" sz="3000"/>
              <a:t>Forecasting of climate impacts to soil health and pest and disease infestation.</a:t>
            </a:r>
          </a:p>
          <a:p>
            <a:pPr marL="457200" indent="-457200">
              <a:buFont typeface="Wingdings" panose="05000000000000000000" pitchFamily="2" charset="2"/>
              <a:buChar char="q"/>
            </a:pPr>
            <a:endParaRPr lang="en-AU" sz="3000"/>
          </a:p>
          <a:p>
            <a:endParaRPr lang="en-AU" sz="3000"/>
          </a:p>
          <a:p>
            <a:pPr marL="342900" indent="-342900">
              <a:buFont typeface="Wingdings" panose="05000000000000000000" pitchFamily="2" charset="2"/>
              <a:buChar char="q"/>
            </a:pPr>
            <a:endParaRPr lang="en-AU" sz="3000"/>
          </a:p>
          <a:p>
            <a:pPr marL="342900" indent="-342900">
              <a:buFont typeface="Wingdings" panose="05000000000000000000" pitchFamily="2" charset="2"/>
              <a:buChar char="q"/>
            </a:pPr>
            <a:endParaRPr lang="en-AU" sz="3000" u="sng">
              <a:solidFill>
                <a:srgbClr val="0000FF"/>
              </a:solidFill>
              <a:latin typeface="Calibri" panose="020F0502020204030204" pitchFamily="34" charset="0"/>
              <a:ea typeface="Calibri" panose="020F0502020204030204" pitchFamily="34" charset="0"/>
            </a:endParaRPr>
          </a:p>
          <a:p>
            <a:pPr marL="342900" indent="-342900">
              <a:buFont typeface="Wingdings" panose="05000000000000000000" pitchFamily="2" charset="2"/>
              <a:buChar char="q"/>
            </a:pPr>
            <a:endParaRPr lang="en-AU" sz="3000" u="sng">
              <a:solidFill>
                <a:srgbClr val="0000FF"/>
              </a:solidFill>
              <a:latin typeface="Calibri" panose="020F0502020204030204" pitchFamily="34" charset="0"/>
              <a:ea typeface="Calibri" panose="020F0502020204030204" pitchFamily="34" charset="0"/>
            </a:endParaRPr>
          </a:p>
          <a:p>
            <a:pPr marL="342900" indent="-342900">
              <a:buFont typeface="Wingdings" panose="05000000000000000000" pitchFamily="2" charset="2"/>
              <a:buChar char="q"/>
            </a:pPr>
            <a:endParaRPr lang="en-AU" sz="3000" u="sng">
              <a:solidFill>
                <a:srgbClr val="0000FF"/>
              </a:solidFill>
              <a:latin typeface="Calibri" panose="020F0502020204030204" pitchFamily="34" charset="0"/>
              <a:ea typeface="Calibri" panose="020F0502020204030204" pitchFamily="34" charset="0"/>
            </a:endParaRPr>
          </a:p>
          <a:p>
            <a:endParaRPr lang="en-AU" u="sng">
              <a:solidFill>
                <a:srgbClr val="0000FF"/>
              </a:solidFill>
              <a:latin typeface="Calibri" panose="020F0502020204030204" pitchFamily="34" charset="0"/>
              <a:ea typeface="Calibri" panose="020F0502020204030204" pitchFamily="34" charset="0"/>
            </a:endParaRPr>
          </a:p>
          <a:p>
            <a:endParaRPr lang="en-AU" sz="1800">
              <a:effectLst/>
              <a:latin typeface="Calibri" panose="020F0502020204030204" pitchFamily="34" charset="0"/>
              <a:ea typeface="Calibri" panose="020F0502020204030204" pitchFamily="34" charset="0"/>
            </a:endParaRPr>
          </a:p>
          <a:p>
            <a:endParaRPr lang="en-AU" sz="3200" b="1" i="0">
              <a:solidFill>
                <a:srgbClr val="000000"/>
              </a:solidFill>
              <a:effectLst/>
              <a:latin typeface="Raleway" pitchFamily="2" charset="0"/>
            </a:endParaRPr>
          </a:p>
          <a:p>
            <a:pPr marL="342900" indent="-342900">
              <a:buFont typeface="Wingdings" panose="05000000000000000000" pitchFamily="2" charset="2"/>
              <a:buChar char="q"/>
            </a:pPr>
            <a:endParaRPr lang="en-AU" sz="3000"/>
          </a:p>
          <a:p>
            <a:endParaRPr lang="en-AU" sz="2400"/>
          </a:p>
        </p:txBody>
      </p:sp>
    </p:spTree>
    <p:extLst>
      <p:ext uri="{BB962C8B-B14F-4D97-AF65-F5344CB8AC3E}">
        <p14:creationId xmlns:p14="http://schemas.microsoft.com/office/powerpoint/2010/main" val="964195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47750"/>
            <a:ext cx="9560583" cy="1015619"/>
          </a:xfrm>
          <a:prstGeom prst="rect">
            <a:avLst/>
          </a:prstGeom>
        </p:spPr>
        <p:txBody>
          <a:bodyPr lIns="0" tIns="0" rIns="0" bIns="0" rtlCol="0" anchor="t">
            <a:spAutoFit/>
          </a:bodyPr>
          <a:lstStyle/>
          <a:p>
            <a:pPr>
              <a:lnSpc>
                <a:spcPts val="7887"/>
              </a:lnSpc>
            </a:pPr>
            <a:r>
              <a:rPr lang="en-US" sz="6799">
                <a:solidFill>
                  <a:srgbClr val="000000"/>
                </a:solidFill>
                <a:latin typeface="Roboto Bold"/>
              </a:rPr>
              <a:t>Summary</a:t>
            </a:r>
          </a:p>
        </p:txBody>
      </p:sp>
      <p:sp>
        <p:nvSpPr>
          <p:cNvPr id="3" name="TextBox 3"/>
          <p:cNvSpPr txBox="1"/>
          <p:nvPr/>
        </p:nvSpPr>
        <p:spPr>
          <a:xfrm>
            <a:off x="1047750" y="2476500"/>
            <a:ext cx="15541733" cy="3718967"/>
          </a:xfrm>
          <a:prstGeom prst="rect">
            <a:avLst/>
          </a:prstGeom>
        </p:spPr>
        <p:txBody>
          <a:bodyPr wrap="square" lIns="0" tIns="0" rIns="0" bIns="0" rtlCol="0" anchor="t">
            <a:spAutoFit/>
          </a:bodyPr>
          <a:lstStyle/>
          <a:p>
            <a:pPr marL="342900" indent="-342900">
              <a:lnSpc>
                <a:spcPts val="2947"/>
              </a:lnSpc>
              <a:buFont typeface="Wingdings" panose="05000000000000000000" pitchFamily="2" charset="2"/>
              <a:buChar char="q"/>
            </a:pPr>
            <a:r>
              <a:rPr lang="en-US" sz="3000">
                <a:solidFill>
                  <a:srgbClr val="000000"/>
                </a:solidFill>
              </a:rPr>
              <a:t>Food and nutrition security concerns continue to persist.</a:t>
            </a:r>
          </a:p>
          <a:p>
            <a:pPr>
              <a:lnSpc>
                <a:spcPts val="2947"/>
              </a:lnSpc>
            </a:pPr>
            <a:endParaRPr lang="en-US" sz="3000">
              <a:solidFill>
                <a:srgbClr val="000000"/>
              </a:solidFill>
            </a:endParaRPr>
          </a:p>
          <a:p>
            <a:pPr marL="342900" indent="-342900">
              <a:lnSpc>
                <a:spcPts val="2947"/>
              </a:lnSpc>
              <a:buFont typeface="Wingdings" panose="05000000000000000000" pitchFamily="2" charset="2"/>
              <a:buChar char="q"/>
            </a:pPr>
            <a:r>
              <a:rPr lang="en-AU" sz="3000"/>
              <a:t>Require effective partnerships at all levels.</a:t>
            </a:r>
          </a:p>
          <a:p>
            <a:pPr>
              <a:lnSpc>
                <a:spcPts val="2947"/>
              </a:lnSpc>
            </a:pPr>
            <a:endParaRPr lang="en-AU" sz="3000"/>
          </a:p>
          <a:p>
            <a:pPr marL="342900" indent="-342900">
              <a:lnSpc>
                <a:spcPts val="2947"/>
              </a:lnSpc>
              <a:buFont typeface="Wingdings" panose="05000000000000000000" pitchFamily="2" charset="2"/>
              <a:buChar char="q"/>
            </a:pPr>
            <a:r>
              <a:rPr lang="en-AU" sz="3000"/>
              <a:t>Fragmented climate information/dashboards.</a:t>
            </a:r>
          </a:p>
          <a:p>
            <a:pPr>
              <a:lnSpc>
                <a:spcPts val="2947"/>
              </a:lnSpc>
            </a:pPr>
            <a:endParaRPr lang="en-AU" sz="3000"/>
          </a:p>
          <a:p>
            <a:pPr marL="342900" indent="-342900">
              <a:lnSpc>
                <a:spcPts val="2947"/>
              </a:lnSpc>
              <a:buFont typeface="Wingdings" panose="05000000000000000000" pitchFamily="2" charset="2"/>
              <a:buChar char="q"/>
            </a:pPr>
            <a:r>
              <a:rPr lang="en-AU" sz="3000"/>
              <a:t>Need collaborative efforts to streamline data and information.</a:t>
            </a:r>
          </a:p>
          <a:p>
            <a:pPr>
              <a:lnSpc>
                <a:spcPts val="2947"/>
              </a:lnSpc>
            </a:pPr>
            <a:endParaRPr lang="en-AU" sz="3000"/>
          </a:p>
          <a:p>
            <a:pPr marL="342900" indent="-342900">
              <a:lnSpc>
                <a:spcPts val="2947"/>
              </a:lnSpc>
              <a:buFont typeface="Wingdings" panose="05000000000000000000" pitchFamily="2" charset="2"/>
              <a:buChar char="q"/>
            </a:pPr>
            <a:r>
              <a:rPr lang="en-AU" sz="3000"/>
              <a:t>Improve communication channels to support dissemination of climate data and information.</a:t>
            </a:r>
            <a:endParaRPr lang="en-US" sz="3000">
              <a:solidFill>
                <a:srgbClr val="000000"/>
              </a:solidFill>
            </a:endParaRPr>
          </a:p>
          <a:p>
            <a:pPr>
              <a:lnSpc>
                <a:spcPts val="2947"/>
              </a:lnSpc>
            </a:pPr>
            <a:endParaRPr lang="en-US" sz="3000">
              <a:solidFill>
                <a:srgbClr val="000000"/>
              </a:solidFill>
              <a:latin typeface="Lato"/>
            </a:endParaRPr>
          </a:p>
        </p:txBody>
      </p:sp>
      <p:grpSp>
        <p:nvGrpSpPr>
          <p:cNvPr id="4" name="Group 4"/>
          <p:cNvGrpSpPr/>
          <p:nvPr/>
        </p:nvGrpSpPr>
        <p:grpSpPr>
          <a:xfrm>
            <a:off x="352746" y="8696288"/>
            <a:ext cx="17353026" cy="1426221"/>
            <a:chOff x="0" y="0"/>
            <a:chExt cx="23137367" cy="1901628"/>
          </a:xfrm>
        </p:grpSpPr>
        <p:sp>
          <p:nvSpPr>
            <p:cNvPr id="5" name="Freeform 5"/>
            <p:cNvSpPr/>
            <p:nvPr/>
          </p:nvSpPr>
          <p:spPr>
            <a:xfrm>
              <a:off x="0" y="0"/>
              <a:ext cx="1431824" cy="1709150"/>
            </a:xfrm>
            <a:custGeom>
              <a:avLst/>
              <a:gdLst/>
              <a:ahLst/>
              <a:cxnLst/>
              <a:rect l="l" t="t" r="r" b="b"/>
              <a:pathLst>
                <a:path w="1431824" h="1709150">
                  <a:moveTo>
                    <a:pt x="0" y="0"/>
                  </a:moveTo>
                  <a:lnTo>
                    <a:pt x="1431824" y="0"/>
                  </a:lnTo>
                  <a:lnTo>
                    <a:pt x="1431824" y="1709150"/>
                  </a:lnTo>
                  <a:lnTo>
                    <a:pt x="0" y="1709150"/>
                  </a:lnTo>
                  <a:lnTo>
                    <a:pt x="0" y="0"/>
                  </a:lnTo>
                  <a:close/>
                </a:path>
              </a:pathLst>
            </a:custGeom>
            <a:blipFill>
              <a:blip r:embed="rId3"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6" name="Freeform 6"/>
            <p:cNvSpPr/>
            <p:nvPr/>
          </p:nvSpPr>
          <p:spPr>
            <a:xfrm>
              <a:off x="1728357" y="176662"/>
              <a:ext cx="1927442" cy="1532488"/>
            </a:xfrm>
            <a:custGeom>
              <a:avLst/>
              <a:gdLst/>
              <a:ahLst/>
              <a:cxnLst/>
              <a:rect l="l" t="t" r="r" b="b"/>
              <a:pathLst>
                <a:path w="1927442" h="1532488">
                  <a:moveTo>
                    <a:pt x="0" y="0"/>
                  </a:moveTo>
                  <a:lnTo>
                    <a:pt x="1927442" y="0"/>
                  </a:lnTo>
                  <a:lnTo>
                    <a:pt x="1927442" y="1532488"/>
                  </a:lnTo>
                  <a:lnTo>
                    <a:pt x="0" y="1532488"/>
                  </a:lnTo>
                  <a:lnTo>
                    <a:pt x="0" y="0"/>
                  </a:lnTo>
                  <a:close/>
                </a:path>
              </a:pathLst>
            </a:custGeom>
            <a:blipFill>
              <a:blip r:embed="rId4"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7" name="Freeform 7"/>
            <p:cNvSpPr/>
            <p:nvPr/>
          </p:nvSpPr>
          <p:spPr>
            <a:xfrm>
              <a:off x="3952676" y="146703"/>
              <a:ext cx="1788384" cy="1592407"/>
            </a:xfrm>
            <a:custGeom>
              <a:avLst/>
              <a:gdLst/>
              <a:ahLst/>
              <a:cxnLst/>
              <a:rect l="l" t="t" r="r" b="b"/>
              <a:pathLst>
                <a:path w="1788384" h="1592407">
                  <a:moveTo>
                    <a:pt x="0" y="0"/>
                  </a:moveTo>
                  <a:lnTo>
                    <a:pt x="1788384" y="0"/>
                  </a:lnTo>
                  <a:lnTo>
                    <a:pt x="1788384" y="1592407"/>
                  </a:lnTo>
                  <a:lnTo>
                    <a:pt x="0" y="1592407"/>
                  </a:lnTo>
                  <a:lnTo>
                    <a:pt x="0" y="0"/>
                  </a:lnTo>
                  <a:close/>
                </a:path>
              </a:pathLst>
            </a:custGeom>
            <a:blipFill>
              <a:blip r:embed="rId5"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8" name="Freeform 8"/>
            <p:cNvSpPr/>
            <p:nvPr/>
          </p:nvSpPr>
          <p:spPr>
            <a:xfrm>
              <a:off x="5776591" y="433186"/>
              <a:ext cx="3481011" cy="1435703"/>
            </a:xfrm>
            <a:custGeom>
              <a:avLst/>
              <a:gdLst/>
              <a:ahLst/>
              <a:cxnLst/>
              <a:rect l="l" t="t" r="r" b="b"/>
              <a:pathLst>
                <a:path w="3481011" h="1435703">
                  <a:moveTo>
                    <a:pt x="0" y="0"/>
                  </a:moveTo>
                  <a:lnTo>
                    <a:pt x="3481011" y="0"/>
                  </a:lnTo>
                  <a:lnTo>
                    <a:pt x="3481011" y="1435703"/>
                  </a:lnTo>
                  <a:lnTo>
                    <a:pt x="0" y="1435703"/>
                  </a:lnTo>
                  <a:lnTo>
                    <a:pt x="0" y="0"/>
                  </a:lnTo>
                  <a:close/>
                </a:path>
              </a:pathLst>
            </a:custGeom>
            <a:blipFill>
              <a:blip r:embed="rId6"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9"/>
            <p:cNvSpPr/>
            <p:nvPr/>
          </p:nvSpPr>
          <p:spPr>
            <a:xfrm>
              <a:off x="11763350" y="479470"/>
              <a:ext cx="3645496" cy="1343136"/>
            </a:xfrm>
            <a:custGeom>
              <a:avLst/>
              <a:gdLst/>
              <a:ahLst/>
              <a:cxnLst/>
              <a:rect l="l" t="t" r="r" b="b"/>
              <a:pathLst>
                <a:path w="3645496" h="1343136">
                  <a:moveTo>
                    <a:pt x="0" y="0"/>
                  </a:moveTo>
                  <a:lnTo>
                    <a:pt x="3645496" y="0"/>
                  </a:lnTo>
                  <a:lnTo>
                    <a:pt x="3645496" y="1343135"/>
                  </a:lnTo>
                  <a:lnTo>
                    <a:pt x="0" y="1343135"/>
                  </a:lnTo>
                  <a:lnTo>
                    <a:pt x="0" y="0"/>
                  </a:lnTo>
                  <a:close/>
                </a:path>
              </a:pathLst>
            </a:custGeom>
            <a:blipFill>
              <a:blip r:embed="rId7"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10"/>
            <p:cNvSpPr/>
            <p:nvPr/>
          </p:nvSpPr>
          <p:spPr>
            <a:xfrm>
              <a:off x="17183628" y="695188"/>
              <a:ext cx="2917987" cy="1071160"/>
            </a:xfrm>
            <a:custGeom>
              <a:avLst/>
              <a:gdLst/>
              <a:ahLst/>
              <a:cxnLst/>
              <a:rect l="l" t="t" r="r" b="b"/>
              <a:pathLst>
                <a:path w="2917987" h="1071160">
                  <a:moveTo>
                    <a:pt x="0" y="0"/>
                  </a:moveTo>
                  <a:lnTo>
                    <a:pt x="2917987" y="0"/>
                  </a:lnTo>
                  <a:lnTo>
                    <a:pt x="2917987" y="1071159"/>
                  </a:lnTo>
                  <a:lnTo>
                    <a:pt x="0" y="1071159"/>
                  </a:lnTo>
                  <a:lnTo>
                    <a:pt x="0" y="0"/>
                  </a:lnTo>
                  <a:close/>
                </a:path>
              </a:pathLst>
            </a:custGeom>
            <a:blipFill>
              <a:blip r:embed="rId8">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11"/>
            <p:cNvSpPr/>
            <p:nvPr/>
          </p:nvSpPr>
          <p:spPr>
            <a:xfrm>
              <a:off x="9295702" y="531962"/>
              <a:ext cx="2425970" cy="1238151"/>
            </a:xfrm>
            <a:custGeom>
              <a:avLst/>
              <a:gdLst/>
              <a:ahLst/>
              <a:cxnLst/>
              <a:rect l="l" t="t" r="r" b="b"/>
              <a:pathLst>
                <a:path w="2425970" h="1238151">
                  <a:moveTo>
                    <a:pt x="0" y="0"/>
                  </a:moveTo>
                  <a:lnTo>
                    <a:pt x="2425970" y="0"/>
                  </a:lnTo>
                  <a:lnTo>
                    <a:pt x="2425970" y="1238151"/>
                  </a:lnTo>
                  <a:lnTo>
                    <a:pt x="0" y="1238151"/>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en-AU"/>
            </a:p>
          </p:txBody>
        </p:sp>
        <p:sp>
          <p:nvSpPr>
            <p:cNvPr id="12" name="Freeform 12"/>
            <p:cNvSpPr/>
            <p:nvPr/>
          </p:nvSpPr>
          <p:spPr>
            <a:xfrm>
              <a:off x="20368315" y="479470"/>
              <a:ext cx="1255267" cy="1343136"/>
            </a:xfrm>
            <a:custGeom>
              <a:avLst/>
              <a:gdLst/>
              <a:ahLst/>
              <a:cxnLst/>
              <a:rect l="l" t="t" r="r" b="b"/>
              <a:pathLst>
                <a:path w="1255267" h="1343136">
                  <a:moveTo>
                    <a:pt x="0" y="0"/>
                  </a:moveTo>
                  <a:lnTo>
                    <a:pt x="1255267" y="0"/>
                  </a:lnTo>
                  <a:lnTo>
                    <a:pt x="1255267" y="1343135"/>
                  </a:lnTo>
                  <a:lnTo>
                    <a:pt x="0" y="1343135"/>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en-AU"/>
            </a:p>
          </p:txBody>
        </p:sp>
        <p:sp>
          <p:nvSpPr>
            <p:cNvPr id="13" name="Freeform 13"/>
            <p:cNvSpPr/>
            <p:nvPr/>
          </p:nvSpPr>
          <p:spPr>
            <a:xfrm>
              <a:off x="15566640" y="400446"/>
              <a:ext cx="1333906" cy="1501182"/>
            </a:xfrm>
            <a:custGeom>
              <a:avLst/>
              <a:gdLst/>
              <a:ahLst/>
              <a:cxnLst/>
              <a:rect l="l" t="t" r="r" b="b"/>
              <a:pathLst>
                <a:path w="1333906" h="1501182">
                  <a:moveTo>
                    <a:pt x="0" y="0"/>
                  </a:moveTo>
                  <a:lnTo>
                    <a:pt x="1333906" y="0"/>
                  </a:lnTo>
                  <a:lnTo>
                    <a:pt x="1333906" y="1501182"/>
                  </a:lnTo>
                  <a:lnTo>
                    <a:pt x="0" y="1501182"/>
                  </a:lnTo>
                  <a:lnTo>
                    <a:pt x="0" y="0"/>
                  </a:lnTo>
                  <a:close/>
                </a:path>
              </a:pathLst>
            </a:custGeom>
            <a:blipFill>
              <a:blip r:embed="rId11"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14" name="Freeform 14"/>
            <p:cNvSpPr/>
            <p:nvPr/>
          </p:nvSpPr>
          <p:spPr>
            <a:xfrm>
              <a:off x="21902982" y="531962"/>
              <a:ext cx="1234385" cy="1234385"/>
            </a:xfrm>
            <a:custGeom>
              <a:avLst/>
              <a:gdLst/>
              <a:ahLst/>
              <a:cxnLst/>
              <a:rect l="l" t="t" r="r" b="b"/>
              <a:pathLst>
                <a:path w="1234385" h="1234385">
                  <a:moveTo>
                    <a:pt x="0" y="0"/>
                  </a:moveTo>
                  <a:lnTo>
                    <a:pt x="1234385" y="0"/>
                  </a:lnTo>
                  <a:lnTo>
                    <a:pt x="1234385" y="1234385"/>
                  </a:lnTo>
                  <a:lnTo>
                    <a:pt x="0" y="1234385"/>
                  </a:lnTo>
                  <a:lnTo>
                    <a:pt x="0" y="0"/>
                  </a:lnTo>
                  <a:close/>
                </a:path>
              </a:pathLst>
            </a:custGeom>
            <a:blipFill>
              <a:blip r:embed="rId12" cstate="screen">
                <a:extLst>
                  <a:ext uri="{28A0092B-C50C-407E-A947-70E740481C1C}">
                    <a14:useLocalDpi xmlns:a14="http://schemas.microsoft.com/office/drawing/2010/main" val="0"/>
                  </a:ext>
                </a:extLst>
              </a:blip>
              <a:stretch>
                <a:fillRect/>
              </a:stretch>
            </a:blipFill>
          </p:spPr>
          <p:txBody>
            <a:bodyPr/>
            <a:lstStyle/>
            <a:p>
              <a:endParaRPr lang="en-AU"/>
            </a:p>
          </p:txBody>
        </p:sp>
      </p:grpSp>
      <p:sp>
        <p:nvSpPr>
          <p:cNvPr id="16" name="Freeform 2">
            <a:extLst>
              <a:ext uri="{FF2B5EF4-FFF2-40B4-BE49-F238E27FC236}">
                <a16:creationId xmlns:a16="http://schemas.microsoft.com/office/drawing/2014/main" id="{9024C262-6855-952D-786A-19447E9C5A96}"/>
              </a:ext>
            </a:extLst>
          </p:cNvPr>
          <p:cNvSpPr/>
          <p:nvPr/>
        </p:nvSpPr>
        <p:spPr>
          <a:xfrm>
            <a:off x="0" y="-2247900"/>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13">
              <a:alphaModFix amt="5000"/>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txBody>
          <a:bodyPr/>
          <a:lstStyle/>
          <a:p>
            <a:endParaRPr lang="en-A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endParaRPr lang="en-AU"/>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5665C"/>
            </a:solidFill>
          </p:spPr>
          <p:txBody>
            <a:bodyPr/>
            <a:lstStyle/>
            <a:p>
              <a:endParaRPr lang="en-AU"/>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1001404" y="1011212"/>
            <a:ext cx="16230600" cy="8229600"/>
          </a:xfrm>
          <a:custGeom>
            <a:avLst/>
            <a:gdLst/>
            <a:ahLst/>
            <a:cxnLst/>
            <a:rect l="l" t="t" r="r" b="b"/>
            <a:pathLst>
              <a:path w="16230600" h="8229600">
                <a:moveTo>
                  <a:pt x="0" y="0"/>
                </a:moveTo>
                <a:lnTo>
                  <a:pt x="16230600" y="0"/>
                </a:lnTo>
                <a:lnTo>
                  <a:pt x="16230600" y="8229600"/>
                </a:lnTo>
                <a:lnTo>
                  <a:pt x="0" y="8229600"/>
                </a:lnTo>
                <a:lnTo>
                  <a:pt x="0" y="0"/>
                </a:lnTo>
                <a:close/>
              </a:path>
            </a:pathLst>
          </a:custGeom>
          <a:blipFill>
            <a:blip r:embed="rId3" cstate="screen">
              <a:alphaModFix amt="32999"/>
              <a:extLst>
                <a:ext uri="{28A0092B-C50C-407E-A947-70E740481C1C}">
                  <a14:useLocalDpi xmlns:a14="http://schemas.microsoft.com/office/drawing/2010/main" val="0"/>
                </a:ext>
              </a:extLst>
            </a:blip>
            <a:stretch>
              <a:fillRect/>
            </a:stretch>
          </a:blipFill>
        </p:spPr>
        <p:txBody>
          <a:bodyPr/>
          <a:lstStyle/>
          <a:p>
            <a:endParaRPr lang="en-AU"/>
          </a:p>
        </p:txBody>
      </p:sp>
      <p:grpSp>
        <p:nvGrpSpPr>
          <p:cNvPr id="7" name="Group 7"/>
          <p:cNvGrpSpPr/>
          <p:nvPr/>
        </p:nvGrpSpPr>
        <p:grpSpPr>
          <a:xfrm>
            <a:off x="1028700" y="993723"/>
            <a:ext cx="16230600" cy="8264577"/>
            <a:chOff x="0" y="0"/>
            <a:chExt cx="20932149" cy="10658592"/>
          </a:xfrm>
        </p:grpSpPr>
        <p:sp>
          <p:nvSpPr>
            <p:cNvPr id="8" name="Freeform 8"/>
            <p:cNvSpPr/>
            <p:nvPr/>
          </p:nvSpPr>
          <p:spPr>
            <a:xfrm>
              <a:off x="0" y="0"/>
              <a:ext cx="20932149" cy="10658593"/>
            </a:xfrm>
            <a:custGeom>
              <a:avLst/>
              <a:gdLst/>
              <a:ahLst/>
              <a:cxnLst/>
              <a:rect l="l" t="t" r="r" b="b"/>
              <a:pathLst>
                <a:path w="20932149" h="10658593">
                  <a:moveTo>
                    <a:pt x="20932149" y="279400"/>
                  </a:moveTo>
                  <a:lnTo>
                    <a:pt x="20932149" y="0"/>
                  </a:lnTo>
                  <a:lnTo>
                    <a:pt x="0" y="0"/>
                  </a:lnTo>
                  <a:lnTo>
                    <a:pt x="0" y="10658593"/>
                  </a:lnTo>
                  <a:lnTo>
                    <a:pt x="20932149" y="10658593"/>
                  </a:lnTo>
                  <a:lnTo>
                    <a:pt x="20932149" y="279400"/>
                  </a:lnTo>
                  <a:close/>
                  <a:moveTo>
                    <a:pt x="20853409" y="279400"/>
                  </a:moveTo>
                  <a:lnTo>
                    <a:pt x="20853409" y="10579853"/>
                  </a:lnTo>
                  <a:lnTo>
                    <a:pt x="78740" y="10579853"/>
                  </a:lnTo>
                  <a:lnTo>
                    <a:pt x="78740" y="78740"/>
                  </a:lnTo>
                  <a:lnTo>
                    <a:pt x="20853409" y="78740"/>
                  </a:lnTo>
                  <a:lnTo>
                    <a:pt x="20853409" y="279400"/>
                  </a:lnTo>
                  <a:close/>
                </a:path>
              </a:pathLst>
            </a:custGeom>
            <a:solidFill>
              <a:srgbClr val="FFFFFF">
                <a:alpha val="29804"/>
              </a:srgbClr>
            </a:solidFill>
          </p:spPr>
          <p:txBody>
            <a:bodyPr/>
            <a:lstStyle/>
            <a:p>
              <a:endParaRPr lang="en-AU"/>
            </a:p>
          </p:txBody>
        </p:sp>
      </p:grpSp>
      <p:sp>
        <p:nvSpPr>
          <p:cNvPr id="9" name="Freeform 9"/>
          <p:cNvSpPr/>
          <p:nvPr/>
        </p:nvSpPr>
        <p:spPr>
          <a:xfrm>
            <a:off x="12664522" y="4269502"/>
            <a:ext cx="745699" cy="745699"/>
          </a:xfrm>
          <a:custGeom>
            <a:avLst/>
            <a:gdLst/>
            <a:ahLst/>
            <a:cxnLst/>
            <a:rect l="l" t="t" r="r" b="b"/>
            <a:pathLst>
              <a:path w="745699" h="745699">
                <a:moveTo>
                  <a:pt x="0" y="0"/>
                </a:moveTo>
                <a:lnTo>
                  <a:pt x="745699" y="0"/>
                </a:lnTo>
                <a:lnTo>
                  <a:pt x="745699" y="745700"/>
                </a:lnTo>
                <a:lnTo>
                  <a:pt x="0" y="745700"/>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AU"/>
          </a:p>
        </p:txBody>
      </p:sp>
      <p:sp>
        <p:nvSpPr>
          <p:cNvPr id="10" name="Freeform 10"/>
          <p:cNvSpPr/>
          <p:nvPr/>
        </p:nvSpPr>
        <p:spPr>
          <a:xfrm>
            <a:off x="5138001" y="4327760"/>
            <a:ext cx="866346" cy="629184"/>
          </a:xfrm>
          <a:custGeom>
            <a:avLst/>
            <a:gdLst/>
            <a:ahLst/>
            <a:cxnLst/>
            <a:rect l="l" t="t" r="r" b="b"/>
            <a:pathLst>
              <a:path w="866346" h="629184">
                <a:moveTo>
                  <a:pt x="0" y="0"/>
                </a:moveTo>
                <a:lnTo>
                  <a:pt x="866346" y="0"/>
                </a:lnTo>
                <a:lnTo>
                  <a:pt x="866346" y="629184"/>
                </a:lnTo>
                <a:lnTo>
                  <a:pt x="0" y="629184"/>
                </a:lnTo>
                <a:lnTo>
                  <a:pt x="0" y="0"/>
                </a:lnTo>
                <a:close/>
              </a:path>
            </a:pathLst>
          </a:cu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p>
            <a:endParaRPr lang="en-AU"/>
          </a:p>
        </p:txBody>
      </p:sp>
      <p:sp>
        <p:nvSpPr>
          <p:cNvPr id="11" name="TextBox 11"/>
          <p:cNvSpPr txBox="1"/>
          <p:nvPr/>
        </p:nvSpPr>
        <p:spPr>
          <a:xfrm>
            <a:off x="4190021" y="1699784"/>
            <a:ext cx="10376516" cy="902843"/>
          </a:xfrm>
          <a:prstGeom prst="rect">
            <a:avLst/>
          </a:prstGeom>
        </p:spPr>
        <p:txBody>
          <a:bodyPr lIns="0" tIns="0" rIns="0" bIns="0" rtlCol="0" anchor="t">
            <a:spAutoFit/>
          </a:bodyPr>
          <a:lstStyle/>
          <a:p>
            <a:pPr algn="ctr">
              <a:lnSpc>
                <a:spcPts val="7021"/>
              </a:lnSpc>
            </a:pPr>
            <a:r>
              <a:rPr lang="en-US" sz="5900">
                <a:solidFill>
                  <a:srgbClr val="FFFFFF"/>
                </a:solidFill>
                <a:latin typeface="Roboto Bold"/>
              </a:rPr>
              <a:t>Contact </a:t>
            </a:r>
          </a:p>
        </p:txBody>
      </p:sp>
      <p:sp>
        <p:nvSpPr>
          <p:cNvPr id="12" name="TextBox 12"/>
          <p:cNvSpPr txBox="1"/>
          <p:nvPr/>
        </p:nvSpPr>
        <p:spPr>
          <a:xfrm>
            <a:off x="11734800" y="5241956"/>
            <a:ext cx="3124200" cy="436017"/>
          </a:xfrm>
          <a:prstGeom prst="rect">
            <a:avLst/>
          </a:prstGeom>
        </p:spPr>
        <p:txBody>
          <a:bodyPr wrap="square" lIns="0" tIns="0" rIns="0" bIns="0" rtlCol="0" anchor="t">
            <a:spAutoFit/>
          </a:bodyPr>
          <a:lstStyle/>
          <a:p>
            <a:pPr algn="ctr">
              <a:lnSpc>
                <a:spcPts val="3749"/>
              </a:lnSpc>
            </a:pPr>
            <a:r>
              <a:rPr lang="en-US" sz="2499">
                <a:solidFill>
                  <a:srgbClr val="FFFFFF"/>
                </a:solidFill>
                <a:latin typeface="Roboto"/>
              </a:rPr>
              <a:t>https://lrd.spc.int/</a:t>
            </a:r>
          </a:p>
        </p:txBody>
      </p:sp>
      <p:sp>
        <p:nvSpPr>
          <p:cNvPr id="13" name="TextBox 13"/>
          <p:cNvSpPr txBox="1"/>
          <p:nvPr/>
        </p:nvSpPr>
        <p:spPr>
          <a:xfrm>
            <a:off x="2651763" y="5222720"/>
            <a:ext cx="6248400" cy="910506"/>
          </a:xfrm>
          <a:prstGeom prst="rect">
            <a:avLst/>
          </a:prstGeom>
        </p:spPr>
        <p:txBody>
          <a:bodyPr wrap="square" lIns="0" tIns="0" rIns="0" bIns="0" rtlCol="0" anchor="t">
            <a:spAutoFit/>
          </a:bodyPr>
          <a:lstStyle/>
          <a:p>
            <a:pPr algn="ctr">
              <a:lnSpc>
                <a:spcPts val="3749"/>
              </a:lnSpc>
            </a:pPr>
            <a:r>
              <a:rPr lang="en-US" sz="2499" b="1">
                <a:solidFill>
                  <a:schemeClr val="bg1"/>
                </a:solidFill>
                <a:latin typeface="Roboto"/>
                <a:hlinkClick r:id="rId8">
                  <a:extLst>
                    <a:ext uri="{A12FA001-AC4F-418D-AE19-62706E023703}">
                      <ahyp:hlinkClr xmlns:ahyp="http://schemas.microsoft.com/office/drawing/2018/hyperlinkcolor" val="tx"/>
                    </a:ext>
                  </a:extLst>
                </a:hlinkClick>
              </a:rPr>
              <a:t>gibsons@spc.int</a:t>
            </a:r>
            <a:endParaRPr lang="en-US" sz="2499" b="1">
              <a:solidFill>
                <a:schemeClr val="bg1"/>
              </a:solidFill>
              <a:latin typeface="Roboto"/>
            </a:endParaRPr>
          </a:p>
          <a:p>
            <a:pPr algn="ctr">
              <a:lnSpc>
                <a:spcPts val="3749"/>
              </a:lnSpc>
            </a:pPr>
            <a:r>
              <a:rPr lang="en-US" sz="2499" err="1">
                <a:solidFill>
                  <a:srgbClr val="FFFFFF"/>
                </a:solidFill>
                <a:latin typeface="Roboto"/>
              </a:rPr>
              <a:t>Programme</a:t>
            </a:r>
            <a:r>
              <a:rPr lang="en-US" sz="2499">
                <a:solidFill>
                  <a:srgbClr val="FFFFFF"/>
                </a:solidFill>
                <a:latin typeface="Roboto"/>
              </a:rPr>
              <a:t> Leader, Sustainable Agriculture</a:t>
            </a:r>
          </a:p>
        </p:txBody>
      </p:sp>
      <p:sp>
        <p:nvSpPr>
          <p:cNvPr id="16" name="TextBox 13">
            <a:extLst>
              <a:ext uri="{FF2B5EF4-FFF2-40B4-BE49-F238E27FC236}">
                <a16:creationId xmlns:a16="http://schemas.microsoft.com/office/drawing/2014/main" id="{19EF8723-574C-6425-F01E-DCC98D21855E}"/>
              </a:ext>
            </a:extLst>
          </p:cNvPr>
          <p:cNvSpPr txBox="1"/>
          <p:nvPr/>
        </p:nvSpPr>
        <p:spPr>
          <a:xfrm>
            <a:off x="2793979" y="6532130"/>
            <a:ext cx="5740421" cy="910506"/>
          </a:xfrm>
          <a:prstGeom prst="rect">
            <a:avLst/>
          </a:prstGeom>
        </p:spPr>
        <p:txBody>
          <a:bodyPr wrap="square" lIns="0" tIns="0" rIns="0" bIns="0" rtlCol="0" anchor="t">
            <a:spAutoFit/>
          </a:bodyPr>
          <a:lstStyle/>
          <a:p>
            <a:pPr algn="ctr">
              <a:lnSpc>
                <a:spcPts val="3749"/>
              </a:lnSpc>
            </a:pPr>
            <a:r>
              <a:rPr lang="en-US" sz="2499" b="1">
                <a:solidFill>
                  <a:schemeClr val="bg1"/>
                </a:solidFill>
                <a:latin typeface="Roboto"/>
                <a:hlinkClick r:id="rId9">
                  <a:extLst>
                    <a:ext uri="{A12FA001-AC4F-418D-AE19-62706E023703}">
                      <ahyp:hlinkClr xmlns:ahyp="http://schemas.microsoft.com/office/drawing/2018/hyperlinkcolor" val="tx"/>
                    </a:ext>
                  </a:extLst>
                </a:hlinkClick>
              </a:rPr>
              <a:t>stephanieo@spc.int</a:t>
            </a:r>
            <a:endParaRPr lang="en-US" sz="2499" b="1">
              <a:solidFill>
                <a:schemeClr val="bg1"/>
              </a:solidFill>
              <a:latin typeface="Roboto"/>
            </a:endParaRPr>
          </a:p>
          <a:p>
            <a:pPr algn="ctr">
              <a:lnSpc>
                <a:spcPts val="3749"/>
              </a:lnSpc>
            </a:pPr>
            <a:r>
              <a:rPr lang="en-US" sz="2499">
                <a:solidFill>
                  <a:srgbClr val="FFFFFF"/>
                </a:solidFill>
                <a:latin typeface="Roboto"/>
              </a:rPr>
              <a:t>Research for Development Adviser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259232"/>
            <a:ext cx="18402732" cy="18402732"/>
          </a:xfrm>
          <a:custGeom>
            <a:avLst/>
            <a:gdLst/>
            <a:ahLst/>
            <a:cxnLst/>
            <a:rect l="l" t="t" r="r" b="b"/>
            <a:pathLst>
              <a:path w="18402732" h="18402732">
                <a:moveTo>
                  <a:pt x="0" y="0"/>
                </a:moveTo>
                <a:lnTo>
                  <a:pt x="18402732" y="0"/>
                </a:lnTo>
                <a:lnTo>
                  <a:pt x="18402732" y="18402732"/>
                </a:lnTo>
                <a:lnTo>
                  <a:pt x="0" y="18402732"/>
                </a:lnTo>
                <a:lnTo>
                  <a:pt x="0" y="0"/>
                </a:lnTo>
                <a:close/>
              </a:path>
            </a:pathLst>
          </a:custGeom>
          <a:blipFill>
            <a:blip r:embed="rId3">
              <a:alphaModFix amt="12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grpSp>
        <p:nvGrpSpPr>
          <p:cNvPr id="3" name="Group 3"/>
          <p:cNvGrpSpPr/>
          <p:nvPr/>
        </p:nvGrpSpPr>
        <p:grpSpPr>
          <a:xfrm>
            <a:off x="5022665" y="3775512"/>
            <a:ext cx="13265335" cy="2735975"/>
            <a:chOff x="0" y="0"/>
            <a:chExt cx="3493751" cy="720586"/>
          </a:xfrm>
        </p:grpSpPr>
        <p:sp>
          <p:nvSpPr>
            <p:cNvPr id="4" name="Freeform 4"/>
            <p:cNvSpPr/>
            <p:nvPr/>
          </p:nvSpPr>
          <p:spPr>
            <a:xfrm>
              <a:off x="0" y="0"/>
              <a:ext cx="3493751" cy="720586"/>
            </a:xfrm>
            <a:custGeom>
              <a:avLst/>
              <a:gdLst/>
              <a:ahLst/>
              <a:cxnLst/>
              <a:rect l="l" t="t" r="r" b="b"/>
              <a:pathLst>
                <a:path w="3493751" h="720586">
                  <a:moveTo>
                    <a:pt x="0" y="0"/>
                  </a:moveTo>
                  <a:lnTo>
                    <a:pt x="3493751" y="0"/>
                  </a:lnTo>
                  <a:lnTo>
                    <a:pt x="3493751" y="720586"/>
                  </a:lnTo>
                  <a:lnTo>
                    <a:pt x="0" y="720586"/>
                  </a:lnTo>
                  <a:close/>
                </a:path>
              </a:pathLst>
            </a:custGeom>
            <a:solidFill>
              <a:srgbClr val="05665C"/>
            </a:solidFill>
          </p:spPr>
          <p:txBody>
            <a:bodyPr/>
            <a:lstStyle/>
            <a:p>
              <a:endParaRPr lang="en-AU"/>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6" name="Freeform 6"/>
          <p:cNvSpPr/>
          <p:nvPr/>
        </p:nvSpPr>
        <p:spPr>
          <a:xfrm>
            <a:off x="5022665" y="3775512"/>
            <a:ext cx="13265335" cy="2735975"/>
          </a:xfrm>
          <a:custGeom>
            <a:avLst/>
            <a:gdLst/>
            <a:ahLst/>
            <a:cxnLst/>
            <a:rect l="l" t="t" r="r" b="b"/>
            <a:pathLst>
              <a:path w="13265335" h="2735975">
                <a:moveTo>
                  <a:pt x="0" y="0"/>
                </a:moveTo>
                <a:lnTo>
                  <a:pt x="13265335" y="0"/>
                </a:lnTo>
                <a:lnTo>
                  <a:pt x="13265335" y="2735976"/>
                </a:lnTo>
                <a:lnTo>
                  <a:pt x="0" y="2735976"/>
                </a:lnTo>
                <a:lnTo>
                  <a:pt x="0" y="0"/>
                </a:lnTo>
                <a:close/>
              </a:path>
            </a:pathLst>
          </a:custGeom>
          <a:blipFill>
            <a:blip r:embed="rId5" cstate="screen">
              <a:alphaModFix amt="32999"/>
              <a:extLst>
                <a:ext uri="{28A0092B-C50C-407E-A947-70E740481C1C}">
                  <a14:useLocalDpi xmlns:a14="http://schemas.microsoft.com/office/drawing/2010/main" val="0"/>
                </a:ext>
              </a:extLst>
            </a:blip>
            <a:stretch>
              <a:fillRect/>
            </a:stretch>
          </a:blipFill>
        </p:spPr>
        <p:txBody>
          <a:bodyPr/>
          <a:lstStyle/>
          <a:p>
            <a:endParaRPr lang="en-AU"/>
          </a:p>
        </p:txBody>
      </p:sp>
      <p:sp>
        <p:nvSpPr>
          <p:cNvPr id="7" name="Freeform 7"/>
          <p:cNvSpPr/>
          <p:nvPr/>
        </p:nvSpPr>
        <p:spPr>
          <a:xfrm>
            <a:off x="5022665" y="3775512"/>
            <a:ext cx="13265335" cy="2735975"/>
          </a:xfrm>
          <a:custGeom>
            <a:avLst/>
            <a:gdLst/>
            <a:ahLst/>
            <a:cxnLst/>
            <a:rect l="l" t="t" r="r" b="b"/>
            <a:pathLst>
              <a:path w="13265335" h="2735975">
                <a:moveTo>
                  <a:pt x="0" y="0"/>
                </a:moveTo>
                <a:lnTo>
                  <a:pt x="13265335" y="0"/>
                </a:lnTo>
                <a:lnTo>
                  <a:pt x="13265335" y="2735976"/>
                </a:lnTo>
                <a:lnTo>
                  <a:pt x="0" y="2735976"/>
                </a:lnTo>
                <a:lnTo>
                  <a:pt x="0" y="0"/>
                </a:lnTo>
                <a:close/>
              </a:path>
            </a:pathLst>
          </a:cu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p>
            <a:endParaRPr lang="en-AU"/>
          </a:p>
        </p:txBody>
      </p:sp>
      <p:grpSp>
        <p:nvGrpSpPr>
          <p:cNvPr id="8" name="Group 8"/>
          <p:cNvGrpSpPr/>
          <p:nvPr/>
        </p:nvGrpSpPr>
        <p:grpSpPr>
          <a:xfrm>
            <a:off x="-264386" y="0"/>
            <a:ext cx="7516650" cy="10287000"/>
            <a:chOff x="0" y="0"/>
            <a:chExt cx="10022199" cy="13716000"/>
          </a:xfrm>
        </p:grpSpPr>
        <p:grpSp>
          <p:nvGrpSpPr>
            <p:cNvPr id="9" name="Group 9"/>
            <p:cNvGrpSpPr>
              <a:grpSpLocks noChangeAspect="1"/>
            </p:cNvGrpSpPr>
            <p:nvPr/>
          </p:nvGrpSpPr>
          <p:grpSpPr>
            <a:xfrm>
              <a:off x="3152630" y="5142550"/>
              <a:ext cx="3826324" cy="3313424"/>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11" name="Group 11"/>
            <p:cNvGrpSpPr>
              <a:grpSpLocks noChangeAspect="1"/>
            </p:cNvGrpSpPr>
            <p:nvPr/>
          </p:nvGrpSpPr>
          <p:grpSpPr>
            <a:xfrm>
              <a:off x="112148" y="3485838"/>
              <a:ext cx="3826324" cy="3313424"/>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13" name="Group 13"/>
            <p:cNvGrpSpPr>
              <a:grpSpLocks noChangeAspect="1"/>
            </p:cNvGrpSpPr>
            <p:nvPr/>
          </p:nvGrpSpPr>
          <p:grpSpPr>
            <a:xfrm>
              <a:off x="3152630" y="1663234"/>
              <a:ext cx="3826324" cy="3313424"/>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15" name="Group 15"/>
            <p:cNvGrpSpPr>
              <a:grpSpLocks noChangeAspect="1"/>
            </p:cNvGrpSpPr>
            <p:nvPr/>
          </p:nvGrpSpPr>
          <p:grpSpPr>
            <a:xfrm>
              <a:off x="6195875" y="3485838"/>
              <a:ext cx="3826324" cy="3313424"/>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17" name="Group 17"/>
            <p:cNvGrpSpPr>
              <a:grpSpLocks noChangeAspect="1"/>
            </p:cNvGrpSpPr>
            <p:nvPr/>
          </p:nvGrpSpPr>
          <p:grpSpPr>
            <a:xfrm>
              <a:off x="6195875" y="6925703"/>
              <a:ext cx="3826324" cy="3313424"/>
              <a:chOff x="0" y="0"/>
              <a:chExt cx="4282440" cy="3708400"/>
            </a:xfrm>
          </p:grpSpPr>
          <p:sp>
            <p:nvSpPr>
              <p:cNvPr id="18" name="Freeform 1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19" name="Group 19"/>
            <p:cNvGrpSpPr>
              <a:grpSpLocks noChangeAspect="1"/>
            </p:cNvGrpSpPr>
            <p:nvPr/>
          </p:nvGrpSpPr>
          <p:grpSpPr>
            <a:xfrm>
              <a:off x="3152630" y="8637713"/>
              <a:ext cx="3826324" cy="3313424"/>
              <a:chOff x="0" y="0"/>
              <a:chExt cx="4282440" cy="3708400"/>
            </a:xfrm>
          </p:grpSpPr>
          <p:sp>
            <p:nvSpPr>
              <p:cNvPr id="20" name="Freeform 2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3"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21" name="Group 21"/>
            <p:cNvGrpSpPr>
              <a:grpSpLocks noChangeAspect="1"/>
            </p:cNvGrpSpPr>
            <p:nvPr/>
          </p:nvGrpSpPr>
          <p:grpSpPr>
            <a:xfrm>
              <a:off x="112148" y="6925703"/>
              <a:ext cx="3826324" cy="3313424"/>
              <a:chOff x="0" y="0"/>
              <a:chExt cx="4282440" cy="3708400"/>
            </a:xfrm>
          </p:grpSpPr>
          <p:sp>
            <p:nvSpPr>
              <p:cNvPr id="22" name="Freeform 2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4"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23" name="Group 23"/>
            <p:cNvGrpSpPr>
              <a:grpSpLocks noChangeAspect="1"/>
            </p:cNvGrpSpPr>
            <p:nvPr/>
          </p:nvGrpSpPr>
          <p:grpSpPr>
            <a:xfrm>
              <a:off x="112148" y="10402576"/>
              <a:ext cx="3826324" cy="3313424"/>
              <a:chOff x="0" y="0"/>
              <a:chExt cx="4282440" cy="3708400"/>
            </a:xfrm>
          </p:grpSpPr>
          <p:sp>
            <p:nvSpPr>
              <p:cNvPr id="24" name="Freeform 2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5" cstate="screen">
                  <a:extLst>
                    <a:ext uri="{28A0092B-C50C-407E-A947-70E740481C1C}">
                      <a14:useLocalDpi xmlns:a14="http://schemas.microsoft.com/office/drawing/2010/main" val="0"/>
                    </a:ext>
                  </a:extLst>
                </a:blip>
                <a:stretch>
                  <a:fillRect/>
                </a:stretch>
              </a:blipFill>
            </p:spPr>
            <p:txBody>
              <a:bodyPr/>
              <a:lstStyle/>
              <a:p>
                <a:endParaRPr lang="en-AU"/>
              </a:p>
            </p:txBody>
          </p:sp>
        </p:grpSp>
        <p:grpSp>
          <p:nvGrpSpPr>
            <p:cNvPr id="25" name="Group 25"/>
            <p:cNvGrpSpPr>
              <a:grpSpLocks noChangeAspect="1"/>
            </p:cNvGrpSpPr>
            <p:nvPr/>
          </p:nvGrpSpPr>
          <p:grpSpPr>
            <a:xfrm>
              <a:off x="0" y="0"/>
              <a:ext cx="3826324" cy="3313424"/>
              <a:chOff x="0" y="0"/>
              <a:chExt cx="4282440" cy="3708400"/>
            </a:xfrm>
          </p:grpSpPr>
          <p:sp>
            <p:nvSpPr>
              <p:cNvPr id="26" name="Freeform 2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6" cstate="screen">
                  <a:extLst>
                    <a:ext uri="{28A0092B-C50C-407E-A947-70E740481C1C}">
                      <a14:useLocalDpi xmlns:a14="http://schemas.microsoft.com/office/drawing/2010/main" val="0"/>
                    </a:ext>
                  </a:extLst>
                </a:blip>
                <a:stretch>
                  <a:fillRect/>
                </a:stretch>
              </a:blipFill>
            </p:spPr>
            <p:txBody>
              <a:bodyPr/>
              <a:lstStyle/>
              <a:p>
                <a:endParaRPr lang="en-AU"/>
              </a:p>
            </p:txBody>
          </p:sp>
        </p:grpSp>
      </p:grpSp>
      <p:grpSp>
        <p:nvGrpSpPr>
          <p:cNvPr id="27" name="Group 27"/>
          <p:cNvGrpSpPr/>
          <p:nvPr/>
        </p:nvGrpSpPr>
        <p:grpSpPr>
          <a:xfrm>
            <a:off x="7276944" y="6662507"/>
            <a:ext cx="8108951" cy="1506536"/>
            <a:chOff x="0" y="0"/>
            <a:chExt cx="10811934" cy="2008714"/>
          </a:xfrm>
        </p:grpSpPr>
        <p:sp>
          <p:nvSpPr>
            <p:cNvPr id="28" name="Freeform 28"/>
            <p:cNvSpPr/>
            <p:nvPr/>
          </p:nvSpPr>
          <p:spPr>
            <a:xfrm>
              <a:off x="0" y="0"/>
              <a:ext cx="1653792" cy="1974110"/>
            </a:xfrm>
            <a:custGeom>
              <a:avLst/>
              <a:gdLst/>
              <a:ahLst/>
              <a:cxnLst/>
              <a:rect l="l" t="t" r="r" b="b"/>
              <a:pathLst>
                <a:path w="1653792" h="1974110">
                  <a:moveTo>
                    <a:pt x="0" y="0"/>
                  </a:moveTo>
                  <a:lnTo>
                    <a:pt x="1653792" y="0"/>
                  </a:lnTo>
                  <a:lnTo>
                    <a:pt x="1653792" y="1974110"/>
                  </a:lnTo>
                  <a:lnTo>
                    <a:pt x="0" y="1974110"/>
                  </a:lnTo>
                  <a:lnTo>
                    <a:pt x="0" y="0"/>
                  </a:lnTo>
                  <a:close/>
                </a:path>
              </a:pathLst>
            </a:custGeom>
            <a:blipFill>
              <a:blip r:embed="rId17"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29" name="Freeform 29"/>
            <p:cNvSpPr/>
            <p:nvPr/>
          </p:nvSpPr>
          <p:spPr>
            <a:xfrm>
              <a:off x="1996294" y="204049"/>
              <a:ext cx="2226242" cy="1770060"/>
            </a:xfrm>
            <a:custGeom>
              <a:avLst/>
              <a:gdLst/>
              <a:ahLst/>
              <a:cxnLst/>
              <a:rect l="l" t="t" r="r" b="b"/>
              <a:pathLst>
                <a:path w="2226242" h="1770060">
                  <a:moveTo>
                    <a:pt x="0" y="0"/>
                  </a:moveTo>
                  <a:lnTo>
                    <a:pt x="2226243" y="0"/>
                  </a:lnTo>
                  <a:lnTo>
                    <a:pt x="2226243" y="1770061"/>
                  </a:lnTo>
                  <a:lnTo>
                    <a:pt x="0" y="1770061"/>
                  </a:lnTo>
                  <a:lnTo>
                    <a:pt x="0" y="0"/>
                  </a:lnTo>
                  <a:close/>
                </a:path>
              </a:pathLst>
            </a:custGeom>
            <a:blipFill>
              <a:blip r:embed="rId18"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30" name="Freeform 30"/>
            <p:cNvSpPr/>
            <p:nvPr/>
          </p:nvSpPr>
          <p:spPr>
            <a:xfrm>
              <a:off x="4565437" y="169445"/>
              <a:ext cx="2065627" cy="1839269"/>
            </a:xfrm>
            <a:custGeom>
              <a:avLst/>
              <a:gdLst/>
              <a:ahLst/>
              <a:cxnLst/>
              <a:rect l="l" t="t" r="r" b="b"/>
              <a:pathLst>
                <a:path w="2065627" h="1839269">
                  <a:moveTo>
                    <a:pt x="0" y="0"/>
                  </a:moveTo>
                  <a:lnTo>
                    <a:pt x="2065627" y="0"/>
                  </a:lnTo>
                  <a:lnTo>
                    <a:pt x="2065627" y="1839269"/>
                  </a:lnTo>
                  <a:lnTo>
                    <a:pt x="0" y="1839269"/>
                  </a:lnTo>
                  <a:lnTo>
                    <a:pt x="0" y="0"/>
                  </a:lnTo>
                  <a:close/>
                </a:path>
              </a:pathLst>
            </a:custGeom>
            <a:blipFill>
              <a:blip r:embed="rId19"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31" name="Freeform 31"/>
            <p:cNvSpPr/>
            <p:nvPr/>
          </p:nvSpPr>
          <p:spPr>
            <a:xfrm>
              <a:off x="6791282" y="315837"/>
              <a:ext cx="4020653" cy="1658272"/>
            </a:xfrm>
            <a:custGeom>
              <a:avLst/>
              <a:gdLst/>
              <a:ahLst/>
              <a:cxnLst/>
              <a:rect l="l" t="t" r="r" b="b"/>
              <a:pathLst>
                <a:path w="4020653" h="1658272">
                  <a:moveTo>
                    <a:pt x="0" y="0"/>
                  </a:moveTo>
                  <a:lnTo>
                    <a:pt x="4020652" y="0"/>
                  </a:lnTo>
                  <a:lnTo>
                    <a:pt x="4020652" y="1658273"/>
                  </a:lnTo>
                  <a:lnTo>
                    <a:pt x="0" y="1658273"/>
                  </a:lnTo>
                  <a:lnTo>
                    <a:pt x="0" y="0"/>
                  </a:lnTo>
                  <a:close/>
                </a:path>
              </a:pathLst>
            </a:custGeom>
            <a:blipFill>
              <a:blip r:embed="rId20">
                <a:extLst>
                  <a:ext uri="{28A0092B-C50C-407E-A947-70E740481C1C}">
                    <a14:useLocalDpi xmlns:a14="http://schemas.microsoft.com/office/drawing/2010/main" val="0"/>
                  </a:ext>
                </a:extLst>
              </a:blip>
              <a:stretch>
                <a:fillRect/>
              </a:stretch>
            </a:blipFill>
          </p:spPr>
          <p:txBody>
            <a:bodyPr/>
            <a:lstStyle/>
            <a:p>
              <a:endParaRPr lang="en-AU"/>
            </a:p>
          </p:txBody>
        </p:sp>
      </p:grpSp>
      <p:sp>
        <p:nvSpPr>
          <p:cNvPr id="32" name="TextBox 32"/>
          <p:cNvSpPr txBox="1"/>
          <p:nvPr/>
        </p:nvSpPr>
        <p:spPr>
          <a:xfrm>
            <a:off x="8517287" y="4276725"/>
            <a:ext cx="3853118" cy="1552575"/>
          </a:xfrm>
          <a:prstGeom prst="rect">
            <a:avLst/>
          </a:prstGeom>
        </p:spPr>
        <p:txBody>
          <a:bodyPr lIns="0" tIns="0" rIns="0" bIns="0" rtlCol="0" anchor="t">
            <a:spAutoFit/>
          </a:bodyPr>
          <a:lstStyle/>
          <a:p>
            <a:pPr>
              <a:lnSpc>
                <a:spcPts val="12599"/>
              </a:lnSpc>
            </a:pPr>
            <a:r>
              <a:rPr lang="en-US" sz="9000" spc="441">
                <a:solidFill>
                  <a:srgbClr val="FFFFFF"/>
                </a:solidFill>
                <a:latin typeface="Roboto Bold"/>
              </a:rPr>
              <a:t>Thank</a:t>
            </a:r>
          </a:p>
        </p:txBody>
      </p:sp>
      <p:sp>
        <p:nvSpPr>
          <p:cNvPr id="33" name="Freeform 33"/>
          <p:cNvSpPr/>
          <p:nvPr/>
        </p:nvSpPr>
        <p:spPr>
          <a:xfrm>
            <a:off x="7252264" y="8681045"/>
            <a:ext cx="2734122" cy="1007352"/>
          </a:xfrm>
          <a:custGeom>
            <a:avLst/>
            <a:gdLst/>
            <a:ahLst/>
            <a:cxnLst/>
            <a:rect l="l" t="t" r="r" b="b"/>
            <a:pathLst>
              <a:path w="2734122" h="1007352">
                <a:moveTo>
                  <a:pt x="0" y="0"/>
                </a:moveTo>
                <a:lnTo>
                  <a:pt x="2734122" y="0"/>
                </a:lnTo>
                <a:lnTo>
                  <a:pt x="2734122" y="1007352"/>
                </a:lnTo>
                <a:lnTo>
                  <a:pt x="0" y="1007352"/>
                </a:lnTo>
                <a:lnTo>
                  <a:pt x="0" y="0"/>
                </a:lnTo>
                <a:close/>
              </a:path>
            </a:pathLst>
          </a:custGeom>
          <a:blipFill>
            <a:blip r:embed="rId21"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34" name="Freeform 34"/>
          <p:cNvSpPr/>
          <p:nvPr/>
        </p:nvSpPr>
        <p:spPr>
          <a:xfrm>
            <a:off x="12003955" y="8783036"/>
            <a:ext cx="2188490" cy="803370"/>
          </a:xfrm>
          <a:custGeom>
            <a:avLst/>
            <a:gdLst/>
            <a:ahLst/>
            <a:cxnLst/>
            <a:rect l="l" t="t" r="r" b="b"/>
            <a:pathLst>
              <a:path w="2188490" h="803370">
                <a:moveTo>
                  <a:pt x="0" y="0"/>
                </a:moveTo>
                <a:lnTo>
                  <a:pt x="2188490" y="0"/>
                </a:lnTo>
                <a:lnTo>
                  <a:pt x="2188490" y="803370"/>
                </a:lnTo>
                <a:lnTo>
                  <a:pt x="0" y="803370"/>
                </a:lnTo>
                <a:lnTo>
                  <a:pt x="0" y="0"/>
                </a:lnTo>
                <a:close/>
              </a:path>
            </a:pathLst>
          </a:custGeom>
          <a:blipFill>
            <a:blip r:embed="rId22">
              <a:extLst>
                <a:ext uri="{28A0092B-C50C-407E-A947-70E740481C1C}">
                  <a14:useLocalDpi xmlns:a14="http://schemas.microsoft.com/office/drawing/2010/main" val="0"/>
                </a:ext>
              </a:extLst>
            </a:blip>
            <a:stretch>
              <a:fillRect/>
            </a:stretch>
          </a:blipFill>
        </p:spPr>
        <p:txBody>
          <a:bodyPr/>
          <a:lstStyle/>
          <a:p>
            <a:endParaRPr lang="en-AU"/>
          </a:p>
        </p:txBody>
      </p:sp>
      <p:sp>
        <p:nvSpPr>
          <p:cNvPr id="35" name="Freeform 35"/>
          <p:cNvSpPr/>
          <p:nvPr/>
        </p:nvSpPr>
        <p:spPr>
          <a:xfrm>
            <a:off x="14668695" y="8621778"/>
            <a:ext cx="996840" cy="1066619"/>
          </a:xfrm>
          <a:custGeom>
            <a:avLst/>
            <a:gdLst/>
            <a:ahLst/>
            <a:cxnLst/>
            <a:rect l="l" t="t" r="r" b="b"/>
            <a:pathLst>
              <a:path w="996840" h="1066619">
                <a:moveTo>
                  <a:pt x="0" y="0"/>
                </a:moveTo>
                <a:lnTo>
                  <a:pt x="996840" y="0"/>
                </a:lnTo>
                <a:lnTo>
                  <a:pt x="996840" y="1066619"/>
                </a:lnTo>
                <a:lnTo>
                  <a:pt x="0" y="1066619"/>
                </a:lnTo>
                <a:lnTo>
                  <a:pt x="0" y="0"/>
                </a:lnTo>
                <a:close/>
              </a:path>
            </a:pathLst>
          </a:custGeom>
          <a:blipFill>
            <a:blip r:embed="rId23">
              <a:extLst>
                <a:ext uri="{28A0092B-C50C-407E-A947-70E740481C1C}">
                  <a14:useLocalDpi xmlns:a14="http://schemas.microsoft.com/office/drawing/2010/main" val="0"/>
                </a:ext>
              </a:extLst>
            </a:blip>
            <a:stretch>
              <a:fillRect/>
            </a:stretch>
          </a:blipFill>
        </p:spPr>
        <p:txBody>
          <a:bodyPr/>
          <a:lstStyle/>
          <a:p>
            <a:endParaRPr lang="en-AU"/>
          </a:p>
        </p:txBody>
      </p:sp>
      <p:sp>
        <p:nvSpPr>
          <p:cNvPr id="36" name="Freeform 36"/>
          <p:cNvSpPr/>
          <p:nvPr/>
        </p:nvSpPr>
        <p:spPr>
          <a:xfrm>
            <a:off x="10443846" y="8621778"/>
            <a:ext cx="1000430" cy="1125887"/>
          </a:xfrm>
          <a:custGeom>
            <a:avLst/>
            <a:gdLst/>
            <a:ahLst/>
            <a:cxnLst/>
            <a:rect l="l" t="t" r="r" b="b"/>
            <a:pathLst>
              <a:path w="1000430" h="1125887">
                <a:moveTo>
                  <a:pt x="0" y="0"/>
                </a:moveTo>
                <a:lnTo>
                  <a:pt x="1000430" y="0"/>
                </a:lnTo>
                <a:lnTo>
                  <a:pt x="1000430" y="1125886"/>
                </a:lnTo>
                <a:lnTo>
                  <a:pt x="0" y="1125886"/>
                </a:lnTo>
                <a:lnTo>
                  <a:pt x="0" y="0"/>
                </a:lnTo>
                <a:close/>
              </a:path>
            </a:pathLst>
          </a:custGeom>
          <a:blipFill>
            <a:blip r:embed="rId24"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37" name="Freeform 37"/>
          <p:cNvSpPr/>
          <p:nvPr/>
        </p:nvSpPr>
        <p:spPr>
          <a:xfrm>
            <a:off x="16333511" y="8660617"/>
            <a:ext cx="925789" cy="925789"/>
          </a:xfrm>
          <a:custGeom>
            <a:avLst/>
            <a:gdLst/>
            <a:ahLst/>
            <a:cxnLst/>
            <a:rect l="l" t="t" r="r" b="b"/>
            <a:pathLst>
              <a:path w="925789" h="925789">
                <a:moveTo>
                  <a:pt x="0" y="0"/>
                </a:moveTo>
                <a:lnTo>
                  <a:pt x="925789" y="0"/>
                </a:lnTo>
                <a:lnTo>
                  <a:pt x="925789" y="925789"/>
                </a:lnTo>
                <a:lnTo>
                  <a:pt x="0" y="925789"/>
                </a:lnTo>
                <a:lnTo>
                  <a:pt x="0" y="0"/>
                </a:lnTo>
                <a:close/>
              </a:path>
            </a:pathLst>
          </a:custGeom>
          <a:blipFill>
            <a:blip r:embed="rId25" cstate="screen">
              <a:extLst>
                <a:ext uri="{28A0092B-C50C-407E-A947-70E740481C1C}">
                  <a14:useLocalDpi xmlns:a14="http://schemas.microsoft.com/office/drawing/2010/main" val="0"/>
                </a:ext>
              </a:extLst>
            </a:blip>
            <a:stretch>
              <a:fillRect/>
            </a:stretch>
          </a:blipFill>
        </p:spPr>
        <p:txBody>
          <a:bodyPr/>
          <a:lstStyle/>
          <a:p>
            <a:endParaRPr lang="en-AU"/>
          </a:p>
        </p:txBody>
      </p:sp>
      <p:sp>
        <p:nvSpPr>
          <p:cNvPr id="38" name="Freeform 38"/>
          <p:cNvSpPr/>
          <p:nvPr/>
        </p:nvSpPr>
        <p:spPr>
          <a:xfrm>
            <a:off x="15385895" y="6863478"/>
            <a:ext cx="2164287" cy="1104595"/>
          </a:xfrm>
          <a:custGeom>
            <a:avLst/>
            <a:gdLst/>
            <a:ahLst/>
            <a:cxnLst/>
            <a:rect l="l" t="t" r="r" b="b"/>
            <a:pathLst>
              <a:path w="2164287" h="1104595">
                <a:moveTo>
                  <a:pt x="0" y="0"/>
                </a:moveTo>
                <a:lnTo>
                  <a:pt x="2164287" y="0"/>
                </a:lnTo>
                <a:lnTo>
                  <a:pt x="2164287" y="1104594"/>
                </a:lnTo>
                <a:lnTo>
                  <a:pt x="0" y="1104594"/>
                </a:lnTo>
                <a:lnTo>
                  <a:pt x="0" y="0"/>
                </a:lnTo>
                <a:close/>
              </a:path>
            </a:pathLst>
          </a:custGeom>
          <a:blipFill>
            <a:blip r:embed="rId26">
              <a:extLst>
                <a:ext uri="{28A0092B-C50C-407E-A947-70E740481C1C}">
                  <a14:useLocalDpi xmlns:a14="http://schemas.microsoft.com/office/drawing/2010/main" val="0"/>
                </a:ext>
              </a:extLst>
            </a:blip>
            <a:stretch>
              <a:fillRect/>
            </a:stretch>
          </a:blipFill>
        </p:spPr>
        <p:txBody>
          <a:bodyPr/>
          <a:lstStyle/>
          <a:p>
            <a:endParaRPr lang="en-AU"/>
          </a:p>
        </p:txBody>
      </p:sp>
      <p:sp>
        <p:nvSpPr>
          <p:cNvPr id="39" name="TextBox 39"/>
          <p:cNvSpPr txBox="1"/>
          <p:nvPr/>
        </p:nvSpPr>
        <p:spPr>
          <a:xfrm>
            <a:off x="12370405" y="4276725"/>
            <a:ext cx="2422972" cy="1552575"/>
          </a:xfrm>
          <a:prstGeom prst="rect">
            <a:avLst/>
          </a:prstGeom>
        </p:spPr>
        <p:txBody>
          <a:bodyPr lIns="0" tIns="0" rIns="0" bIns="0" rtlCol="0" anchor="t">
            <a:spAutoFit/>
          </a:bodyPr>
          <a:lstStyle/>
          <a:p>
            <a:pPr>
              <a:lnSpc>
                <a:spcPts val="12599"/>
              </a:lnSpc>
            </a:pPr>
            <a:r>
              <a:rPr lang="en-US" sz="9000" spc="441">
                <a:solidFill>
                  <a:schemeClr val="bg1"/>
                </a:solidFill>
                <a:latin typeface="Roboto Bold"/>
              </a:rPr>
              <a:t>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p>
            <a:endParaRPr lang="en-AU"/>
          </a:p>
        </p:txBody>
      </p:sp>
      <p:sp>
        <p:nvSpPr>
          <p:cNvPr id="4" name="TextBox 4"/>
          <p:cNvSpPr txBox="1"/>
          <p:nvPr/>
        </p:nvSpPr>
        <p:spPr>
          <a:xfrm>
            <a:off x="1028700" y="800100"/>
            <a:ext cx="16230600" cy="532130"/>
          </a:xfrm>
          <a:prstGeom prst="rect">
            <a:avLst/>
          </a:prstGeom>
        </p:spPr>
        <p:txBody>
          <a:bodyPr lIns="0" tIns="0" rIns="0" bIns="0" rtlCol="0" anchor="t">
            <a:spAutoFit/>
          </a:bodyPr>
          <a:lstStyle/>
          <a:p>
            <a:pPr>
              <a:lnSpc>
                <a:spcPts val="4060"/>
              </a:lnSpc>
            </a:pPr>
            <a:r>
              <a:rPr lang="en-US" sz="4000" b="1">
                <a:solidFill>
                  <a:srgbClr val="000000"/>
                </a:solidFill>
              </a:rPr>
              <a:t>Presentation outline</a:t>
            </a:r>
          </a:p>
        </p:txBody>
      </p:sp>
      <p:sp>
        <p:nvSpPr>
          <p:cNvPr id="9" name="TextBox 9"/>
          <p:cNvSpPr txBox="1"/>
          <p:nvPr/>
        </p:nvSpPr>
        <p:spPr>
          <a:xfrm>
            <a:off x="1219200" y="2135180"/>
            <a:ext cx="15925800" cy="5447645"/>
          </a:xfrm>
          <a:prstGeom prst="rect">
            <a:avLst/>
          </a:prstGeom>
        </p:spPr>
        <p:txBody>
          <a:bodyPr wrap="square" lIns="0" tIns="0" rIns="0" bIns="0" rtlCol="0" anchor="t">
            <a:spAutoFit/>
          </a:bodyPr>
          <a:lstStyle/>
          <a:p>
            <a:pPr marL="457200" indent="-457200">
              <a:buFont typeface="Wingdings" panose="05000000000000000000" pitchFamily="2" charset="2"/>
              <a:buChar char="q"/>
            </a:pPr>
            <a:r>
              <a:rPr lang="en-AU" sz="3000"/>
              <a:t>Background of the Pacific Community.</a:t>
            </a:r>
          </a:p>
          <a:p>
            <a:endParaRPr lang="en-AU" sz="3000"/>
          </a:p>
          <a:p>
            <a:pPr marL="457200" indent="-457200">
              <a:buFont typeface="Wingdings" panose="05000000000000000000" pitchFamily="2" charset="2"/>
              <a:buChar char="q"/>
            </a:pPr>
            <a:r>
              <a:rPr lang="en-AU" sz="3000"/>
              <a:t>Overview of the Land Resources Division.</a:t>
            </a:r>
          </a:p>
          <a:p>
            <a:endParaRPr lang="en-AU" sz="3000"/>
          </a:p>
          <a:p>
            <a:pPr marL="457200" indent="-457200">
              <a:buFont typeface="Wingdings" panose="05000000000000000000" pitchFamily="2" charset="2"/>
              <a:buChar char="q"/>
            </a:pPr>
            <a:r>
              <a:rPr lang="en-AU" sz="3000"/>
              <a:t>Challenges in the agriculture and forestry sectors.</a:t>
            </a:r>
          </a:p>
          <a:p>
            <a:endParaRPr lang="en-AU" sz="3000"/>
          </a:p>
          <a:p>
            <a:pPr marL="342900" indent="-342900">
              <a:buFont typeface="Wingdings" panose="05000000000000000000" pitchFamily="2" charset="2"/>
              <a:buChar char="q"/>
            </a:pPr>
            <a:r>
              <a:rPr lang="en-AU" sz="3000"/>
              <a:t> Impacts of climate change on the agriculture and forestry sectors – a case study.</a:t>
            </a:r>
          </a:p>
          <a:p>
            <a:endParaRPr lang="en-AU" sz="3000"/>
          </a:p>
          <a:p>
            <a:pPr marL="342900" indent="-342900">
              <a:buFont typeface="Wingdings" panose="05000000000000000000" pitchFamily="2" charset="2"/>
              <a:buChar char="q"/>
            </a:pPr>
            <a:r>
              <a:rPr lang="en-AU" sz="3000"/>
              <a:t> Opportunities for collaboration.</a:t>
            </a:r>
          </a:p>
          <a:p>
            <a:endParaRPr lang="en-AU" sz="3000"/>
          </a:p>
          <a:p>
            <a:pPr marL="342900" indent="-342900">
              <a:buFont typeface="Wingdings" panose="05000000000000000000" pitchFamily="2" charset="2"/>
              <a:buChar char="q"/>
            </a:pPr>
            <a:r>
              <a:rPr lang="en-AU" sz="3000"/>
              <a:t>Summary </a:t>
            </a:r>
          </a:p>
          <a:p>
            <a:endParaRPr lang="en-AU" sz="2400"/>
          </a:p>
        </p:txBody>
      </p:sp>
    </p:spTree>
    <p:extLst>
      <p:ext uri="{BB962C8B-B14F-4D97-AF65-F5344CB8AC3E}">
        <p14:creationId xmlns:p14="http://schemas.microsoft.com/office/powerpoint/2010/main" val="1959326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0A532E2-B5A5-4E4D-F0E3-3D1BC0B3A2F6}"/>
              </a:ext>
            </a:extLst>
          </p:cNvPr>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pic>
        <p:nvPicPr>
          <p:cNvPr id="34" name="Picture 33">
            <a:extLst>
              <a:ext uri="{FF2B5EF4-FFF2-40B4-BE49-F238E27FC236}">
                <a16:creationId xmlns:a16="http://schemas.microsoft.com/office/drawing/2014/main" id="{A0E3198A-7A94-2A4C-B95B-5609D044A857}"/>
              </a:ext>
            </a:extLst>
          </p:cNvPr>
          <p:cNvPicPr>
            <a:picLocks noChangeAspect="1"/>
          </p:cNvPicPr>
          <p:nvPr/>
        </p:nvPicPr>
        <p:blipFill rotWithShape="1">
          <a:blip r:embed="rId5">
            <a:extLst>
              <a:ext uri="{28A0092B-C50C-407E-A947-70E740481C1C}">
                <a14:useLocalDpi xmlns:a14="http://schemas.microsoft.com/office/drawing/2010/main" val="0"/>
              </a:ext>
            </a:extLst>
          </a:blip>
          <a:srcRect r="1" b="9508"/>
          <a:stretch/>
        </p:blipFill>
        <p:spPr>
          <a:xfrm>
            <a:off x="2283241" y="1658694"/>
            <a:ext cx="13797199" cy="7616172"/>
          </a:xfrm>
          <a:prstGeom prst="rect">
            <a:avLst/>
          </a:prstGeom>
        </p:spPr>
      </p:pic>
      <p:sp>
        <p:nvSpPr>
          <p:cNvPr id="3" name="TextBox 2">
            <a:extLst>
              <a:ext uri="{FF2B5EF4-FFF2-40B4-BE49-F238E27FC236}">
                <a16:creationId xmlns:a16="http://schemas.microsoft.com/office/drawing/2014/main" id="{BD826234-CF64-B50D-7606-56613348D860}"/>
              </a:ext>
            </a:extLst>
          </p:cNvPr>
          <p:cNvSpPr txBox="1"/>
          <p:nvPr/>
        </p:nvSpPr>
        <p:spPr>
          <a:xfrm>
            <a:off x="2614810" y="1808340"/>
            <a:ext cx="8554459" cy="646459"/>
          </a:xfrm>
          <a:prstGeom prst="rect">
            <a:avLst/>
          </a:prstGeom>
          <a:noFill/>
        </p:spPr>
        <p:txBody>
          <a:bodyPr wrap="square" rtlCol="0">
            <a:spAutoFit/>
          </a:bodyPr>
          <a:lstStyle/>
          <a:p>
            <a:r>
              <a:rPr lang="en-AU" sz="3601" b="1">
                <a:solidFill>
                  <a:schemeClr val="accent1">
                    <a:lumMod val="50000"/>
                  </a:schemeClr>
                </a:solidFill>
              </a:rPr>
              <a:t>Serving our Blue Pacific Region </a:t>
            </a:r>
            <a:endParaRPr lang="en-AU" sz="3601">
              <a:solidFill>
                <a:schemeClr val="accent1">
                  <a:lumMod val="50000"/>
                </a:schemeClr>
              </a:solidFill>
            </a:endParaRPr>
          </a:p>
        </p:txBody>
      </p:sp>
      <p:sp>
        <p:nvSpPr>
          <p:cNvPr id="4" name="Title 1">
            <a:extLst>
              <a:ext uri="{FF2B5EF4-FFF2-40B4-BE49-F238E27FC236}">
                <a16:creationId xmlns:a16="http://schemas.microsoft.com/office/drawing/2014/main" id="{CA67A9C7-8072-7DCB-8A1E-B5339E1C2B58}"/>
              </a:ext>
            </a:extLst>
          </p:cNvPr>
          <p:cNvSpPr txBox="1">
            <a:spLocks/>
          </p:cNvSpPr>
          <p:nvPr/>
        </p:nvSpPr>
        <p:spPr>
          <a:xfrm>
            <a:off x="2057399" y="572920"/>
            <a:ext cx="11543845" cy="531284"/>
          </a:xfrm>
          <a:prstGeom prst="rect">
            <a:avLst/>
          </a:prstGeom>
        </p:spPr>
        <p:txBody>
          <a:bodyPr vert="horz" lIns="124429" tIns="62215" rIns="124429" bIns="6221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60"/>
              </a:lnSpc>
            </a:pPr>
            <a:r>
              <a:rPr lang="en-US" sz="4000" b="1">
                <a:solidFill>
                  <a:srgbClr val="000000"/>
                </a:solidFill>
                <a:latin typeface="+mn-lt"/>
              </a:rPr>
              <a:t>Background of the Pacific Community </a:t>
            </a:r>
          </a:p>
        </p:txBody>
      </p:sp>
      <p:pic>
        <p:nvPicPr>
          <p:cNvPr id="11" name="Picture 10">
            <a:extLst>
              <a:ext uri="{FF2B5EF4-FFF2-40B4-BE49-F238E27FC236}">
                <a16:creationId xmlns:a16="http://schemas.microsoft.com/office/drawing/2014/main" id="{46997E70-D142-50CA-ABEA-742EDB9213D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12016" y="2725936"/>
            <a:ext cx="761264" cy="45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A44E9B9-4D17-E251-C874-3711B5E13AC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43669" y="3617764"/>
            <a:ext cx="853722" cy="42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0D01BA44-D89A-8C53-A546-289813EB449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69090" y="4378779"/>
            <a:ext cx="761264" cy="51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0EB08D5-F74A-8DF3-6D8F-CF1593BC332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48095" y="4008146"/>
            <a:ext cx="853722" cy="45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06BCFBA-D5E7-75F7-9C8F-E55280C5CB6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28346" y="5346306"/>
            <a:ext cx="761264" cy="55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5EE6965-84E3-AE8F-DD24-A7109F10617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299355" y="3651562"/>
            <a:ext cx="761264" cy="50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8CF86E51-959B-FA34-5768-37E001BBAF2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918723" y="4637143"/>
            <a:ext cx="761264" cy="50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E1F69A9B-5BC7-B6DA-AB3C-83DD6197DD5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641169" y="4956884"/>
            <a:ext cx="761264" cy="50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4A28721B-CE10-D07B-9330-95379DD3062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052629" y="5652194"/>
            <a:ext cx="761264" cy="50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BABD69EF-0AD9-D097-464A-626A659B853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899207" y="7164108"/>
            <a:ext cx="893470" cy="45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41AD7300-6835-B988-BC0C-DA74ED84CA29}"/>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873061" y="6293976"/>
            <a:ext cx="761264" cy="50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7726CF4-B80D-315B-3957-3FD9B812450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396612" y="5574620"/>
            <a:ext cx="761264" cy="50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C3C369A1-F90D-6B8A-B111-AB833EF0006C}"/>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777129" y="6300002"/>
            <a:ext cx="761264" cy="51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2A398518-81B2-A716-3442-F91C8DE29C4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366729" y="6855124"/>
            <a:ext cx="761264" cy="50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07CA2938-EB4D-3044-FC66-EBAAA3AEAF49}"/>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547340" y="6102558"/>
            <a:ext cx="761264" cy="50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7746CD38-28E2-572C-6379-B5815C528B2C}"/>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538393" y="5580448"/>
            <a:ext cx="853722" cy="43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AEFD40D7-E542-CD0E-53A1-8370049A83DE}"/>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681226" y="6958477"/>
            <a:ext cx="904703" cy="45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114AABC5-3D66-2D8D-4D8B-B7D7D52D1990}"/>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308604" y="6490520"/>
            <a:ext cx="901247" cy="45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5BC95412-5072-61A1-BB19-D4FA703C33A1}"/>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862452" y="7184005"/>
            <a:ext cx="897790" cy="45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C4EC3C07-CA93-E468-2AA7-4B9870E551EF}"/>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1633794" y="6717775"/>
            <a:ext cx="761264" cy="50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2ABF4649-1747-0574-DD7E-D1FAB5C0BA32}"/>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3170928" y="7537950"/>
            <a:ext cx="860634" cy="43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01B6ECED-63B3-DCF1-3AF6-69C79BC4403E}"/>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7885622" y="7198617"/>
            <a:ext cx="761264" cy="50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54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outdoor, grill, meat&#10;&#10;Description automatically generated">
            <a:extLst>
              <a:ext uri="{FF2B5EF4-FFF2-40B4-BE49-F238E27FC236}">
                <a16:creationId xmlns:a16="http://schemas.microsoft.com/office/drawing/2014/main" id="{173B6D00-7BD0-60D7-1EC4-9FFF49B4C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54098"/>
            <a:ext cx="16002000" cy="8932902"/>
          </a:xfrm>
          <a:prstGeom prst="rect">
            <a:avLst/>
          </a:prstGeom>
        </p:spPr>
      </p:pic>
      <p:sp>
        <p:nvSpPr>
          <p:cNvPr id="2" name="Title 1">
            <a:extLst>
              <a:ext uri="{FF2B5EF4-FFF2-40B4-BE49-F238E27FC236}">
                <a16:creationId xmlns:a16="http://schemas.microsoft.com/office/drawing/2014/main" id="{8CDE1FAF-938A-3673-893A-92F630B8795A}"/>
              </a:ext>
            </a:extLst>
          </p:cNvPr>
          <p:cNvSpPr>
            <a:spLocks noGrp="1"/>
          </p:cNvSpPr>
          <p:nvPr>
            <p:ph type="title"/>
          </p:nvPr>
        </p:nvSpPr>
        <p:spPr>
          <a:xfrm>
            <a:off x="9254742" y="1862716"/>
            <a:ext cx="5803119" cy="1314263"/>
          </a:xfrm>
          <a:solidFill>
            <a:schemeClr val="bg1">
              <a:alpha val="84000"/>
            </a:schemeClr>
          </a:solidFill>
        </p:spPr>
        <p:txBody>
          <a:bodyPr>
            <a:normAutofit/>
          </a:bodyPr>
          <a:lstStyle/>
          <a:p>
            <a:pPr algn="r"/>
            <a:r>
              <a:rPr lang="en-AU" sz="3375" b="1">
                <a:solidFill>
                  <a:schemeClr val="accent1">
                    <a:lumMod val="50000"/>
                  </a:schemeClr>
                </a:solidFill>
                <a:latin typeface="+mn-lt"/>
                <a:ea typeface="+mn-ea"/>
                <a:cs typeface="+mn-cs"/>
              </a:rPr>
              <a:t>Regional Centres of Excellence</a:t>
            </a:r>
          </a:p>
        </p:txBody>
      </p:sp>
      <p:sp>
        <p:nvSpPr>
          <p:cNvPr id="3" name="Text Placeholder 2">
            <a:extLst>
              <a:ext uri="{FF2B5EF4-FFF2-40B4-BE49-F238E27FC236}">
                <a16:creationId xmlns:a16="http://schemas.microsoft.com/office/drawing/2014/main" id="{514ABE81-5930-DCF8-AB8A-A923078EE676}"/>
              </a:ext>
            </a:extLst>
          </p:cNvPr>
          <p:cNvSpPr>
            <a:spLocks noGrp="1"/>
          </p:cNvSpPr>
          <p:nvPr>
            <p:ph type="body" idx="1"/>
          </p:nvPr>
        </p:nvSpPr>
        <p:spPr>
          <a:xfrm>
            <a:off x="9254741" y="3176977"/>
            <a:ext cx="5803119" cy="781674"/>
          </a:xfrm>
          <a:solidFill>
            <a:schemeClr val="bg1">
              <a:alpha val="84000"/>
            </a:schemeClr>
          </a:solidFill>
        </p:spPr>
        <p:txBody>
          <a:bodyPr>
            <a:normAutofit/>
          </a:bodyPr>
          <a:lstStyle/>
          <a:p>
            <a:pPr algn="ctr"/>
            <a:r>
              <a:rPr lang="en-AU" sz="2138">
                <a:solidFill>
                  <a:schemeClr val="accent5">
                    <a:lumMod val="50000"/>
                  </a:schemeClr>
                </a:solidFill>
              </a:rPr>
              <a:t>SPC is custodian of centres delivering regional public goods</a:t>
            </a:r>
          </a:p>
        </p:txBody>
      </p:sp>
      <p:sp>
        <p:nvSpPr>
          <p:cNvPr id="4" name="Content Placeholder 3">
            <a:extLst>
              <a:ext uri="{FF2B5EF4-FFF2-40B4-BE49-F238E27FC236}">
                <a16:creationId xmlns:a16="http://schemas.microsoft.com/office/drawing/2014/main" id="{BD54F80A-2038-4DE7-B499-6B6A830EB5D9}"/>
              </a:ext>
            </a:extLst>
          </p:cNvPr>
          <p:cNvSpPr>
            <a:spLocks noGrp="1"/>
          </p:cNvSpPr>
          <p:nvPr>
            <p:ph sz="half" idx="2"/>
          </p:nvPr>
        </p:nvSpPr>
        <p:spPr>
          <a:xfrm>
            <a:off x="9254741" y="3958651"/>
            <a:ext cx="5803119" cy="4232849"/>
          </a:xfrm>
          <a:solidFill>
            <a:schemeClr val="bg1">
              <a:alpha val="84000"/>
            </a:schemeClr>
          </a:solidFill>
        </p:spPr>
        <p:txBody>
          <a:bodyPr vert="horz" lIns="102881" tIns="51440" rIns="102881" bIns="51440" rtlCol="0" anchor="t">
            <a:normAutofit lnSpcReduction="10000"/>
          </a:bodyPr>
          <a:lstStyle/>
          <a:p>
            <a:r>
              <a:rPr lang="en-AU" sz="2200">
                <a:solidFill>
                  <a:schemeClr val="accent1">
                    <a:lumMod val="50000"/>
                  </a:schemeClr>
                </a:solidFill>
              </a:rPr>
              <a:t>Centre for Pacific Crops and Trees (</a:t>
            </a:r>
            <a:r>
              <a:rPr lang="en-AU" sz="2200" err="1">
                <a:solidFill>
                  <a:schemeClr val="accent1">
                    <a:lumMod val="50000"/>
                  </a:schemeClr>
                </a:solidFill>
              </a:rPr>
              <a:t>CePaCT</a:t>
            </a:r>
            <a:r>
              <a:rPr lang="en-AU" sz="2200">
                <a:solidFill>
                  <a:schemeClr val="accent1">
                    <a:lumMod val="50000"/>
                  </a:schemeClr>
                </a:solidFill>
              </a:rPr>
              <a:t>).</a:t>
            </a:r>
          </a:p>
          <a:p>
            <a:r>
              <a:rPr lang="en-AU" sz="2200">
                <a:solidFill>
                  <a:schemeClr val="accent1">
                    <a:lumMod val="50000"/>
                  </a:schemeClr>
                </a:solidFill>
              </a:rPr>
              <a:t>Pacific Community Centre for Ocean Science (PCCOS).</a:t>
            </a:r>
            <a:endParaRPr lang="en-AU" sz="2200">
              <a:solidFill>
                <a:schemeClr val="accent1">
                  <a:lumMod val="50000"/>
                </a:schemeClr>
              </a:solidFill>
              <a:cs typeface="Calibri"/>
            </a:endParaRPr>
          </a:p>
          <a:p>
            <a:r>
              <a:rPr lang="en-AU" sz="2200">
                <a:solidFill>
                  <a:schemeClr val="accent1">
                    <a:lumMod val="50000"/>
                  </a:schemeClr>
                </a:solidFill>
              </a:rPr>
              <a:t>Pacific Centre for Renewable Energy and Energy Efficiency (PCREE).</a:t>
            </a:r>
            <a:endParaRPr lang="en-AU" sz="2200">
              <a:solidFill>
                <a:schemeClr val="accent1">
                  <a:lumMod val="50000"/>
                </a:schemeClr>
              </a:solidFill>
              <a:cs typeface="Calibri"/>
            </a:endParaRPr>
          </a:p>
          <a:p>
            <a:r>
              <a:rPr lang="en-AU" sz="2200">
                <a:solidFill>
                  <a:schemeClr val="accent1">
                    <a:lumMod val="50000"/>
                  </a:schemeClr>
                </a:solidFill>
              </a:rPr>
              <a:t>Maritime Technology Cooperation Centre.</a:t>
            </a:r>
          </a:p>
          <a:p>
            <a:r>
              <a:rPr lang="en-AU" sz="2200">
                <a:solidFill>
                  <a:schemeClr val="accent1">
                    <a:lumMod val="50000"/>
                  </a:schemeClr>
                </a:solidFill>
                <a:cs typeface="Calibri"/>
              </a:rPr>
              <a:t>Nationally Determined Contribution (NDC) Hub.</a:t>
            </a:r>
          </a:p>
          <a:p>
            <a:r>
              <a:rPr lang="en-AU" sz="2200">
                <a:solidFill>
                  <a:schemeClr val="accent1">
                    <a:lumMod val="50000"/>
                  </a:schemeClr>
                </a:solidFill>
              </a:rPr>
              <a:t>Pacific Data Hub.</a:t>
            </a:r>
            <a:endParaRPr lang="en-AU" sz="2200">
              <a:solidFill>
                <a:schemeClr val="accent1">
                  <a:lumMod val="50000"/>
                </a:schemeClr>
              </a:solidFill>
              <a:cs typeface="Calibri"/>
            </a:endParaRPr>
          </a:p>
          <a:p>
            <a:r>
              <a:rPr lang="en-AU" sz="2200">
                <a:solidFill>
                  <a:schemeClr val="accent1">
                    <a:lumMod val="50000"/>
                  </a:schemeClr>
                </a:solidFill>
                <a:cs typeface="Calibri"/>
              </a:rPr>
              <a:t>Digital Earth Pacific.</a:t>
            </a:r>
          </a:p>
          <a:p>
            <a:r>
              <a:rPr lang="en-AU" sz="2200">
                <a:solidFill>
                  <a:schemeClr val="accent1">
                    <a:lumMod val="50000"/>
                  </a:schemeClr>
                </a:solidFill>
              </a:rPr>
              <a:t>Plant Health Laboratory.</a:t>
            </a:r>
          </a:p>
          <a:p>
            <a:pPr marL="0" indent="0">
              <a:buNone/>
            </a:pPr>
            <a:endParaRPr lang="en-AU" sz="2138">
              <a:solidFill>
                <a:schemeClr val="accent1">
                  <a:lumMod val="50000"/>
                </a:schemeClr>
              </a:solidFill>
              <a:cs typeface="Calibri"/>
            </a:endParaRPr>
          </a:p>
        </p:txBody>
      </p:sp>
      <p:sp>
        <p:nvSpPr>
          <p:cNvPr id="6" name="Title 1">
            <a:extLst>
              <a:ext uri="{FF2B5EF4-FFF2-40B4-BE49-F238E27FC236}">
                <a16:creationId xmlns:a16="http://schemas.microsoft.com/office/drawing/2014/main" id="{35017E48-1618-7A23-F690-3A6937A9251E}"/>
              </a:ext>
            </a:extLst>
          </p:cNvPr>
          <p:cNvSpPr txBox="1">
            <a:spLocks/>
          </p:cNvSpPr>
          <p:nvPr/>
        </p:nvSpPr>
        <p:spPr>
          <a:xfrm>
            <a:off x="2057399" y="572920"/>
            <a:ext cx="11543845" cy="531284"/>
          </a:xfrm>
          <a:prstGeom prst="rect">
            <a:avLst/>
          </a:prstGeom>
        </p:spPr>
        <p:txBody>
          <a:bodyPr vert="horz" lIns="124429" tIns="62215" rIns="124429" bIns="6221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60"/>
              </a:lnSpc>
            </a:pPr>
            <a:r>
              <a:rPr lang="en-US" sz="4000" b="1">
                <a:solidFill>
                  <a:srgbClr val="000000"/>
                </a:solidFill>
                <a:latin typeface="+mn-lt"/>
              </a:rPr>
              <a:t>Background of the Pacific Community</a:t>
            </a:r>
          </a:p>
        </p:txBody>
      </p:sp>
      <p:sp>
        <p:nvSpPr>
          <p:cNvPr id="5" name="Freeform 2">
            <a:extLst>
              <a:ext uri="{FF2B5EF4-FFF2-40B4-BE49-F238E27FC236}">
                <a16:creationId xmlns:a16="http://schemas.microsoft.com/office/drawing/2014/main" id="{F52E3E7E-3AF3-BEEE-1545-D3657C2BE9EA}"/>
              </a:ext>
            </a:extLst>
          </p:cNvPr>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AU"/>
          </a:p>
        </p:txBody>
      </p:sp>
    </p:spTree>
    <p:extLst>
      <p:ext uri="{BB962C8B-B14F-4D97-AF65-F5344CB8AC3E}">
        <p14:creationId xmlns:p14="http://schemas.microsoft.com/office/powerpoint/2010/main" val="131939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CE6EBC-3A36-40A2-9180-49A2B1C18E07}"/>
              </a:ext>
            </a:extLst>
          </p:cNvPr>
          <p:cNvGrpSpPr/>
          <p:nvPr/>
        </p:nvGrpSpPr>
        <p:grpSpPr>
          <a:xfrm>
            <a:off x="7196243" y="1104900"/>
            <a:ext cx="4609641" cy="2190155"/>
            <a:chOff x="4152602" y="314325"/>
            <a:chExt cx="3140362" cy="1785937"/>
          </a:xfrm>
        </p:grpSpPr>
        <p:sp>
          <p:nvSpPr>
            <p:cNvPr id="5" name="Flowchart: Merge 4">
              <a:extLst>
                <a:ext uri="{FF2B5EF4-FFF2-40B4-BE49-F238E27FC236}">
                  <a16:creationId xmlns:a16="http://schemas.microsoft.com/office/drawing/2014/main" id="{30DF8BAC-522C-4157-8D39-A557873C8E36}"/>
                </a:ext>
              </a:extLst>
            </p:cNvPr>
            <p:cNvSpPr/>
            <p:nvPr/>
          </p:nvSpPr>
          <p:spPr>
            <a:xfrm>
              <a:off x="4152602" y="314325"/>
              <a:ext cx="3140362" cy="1476375"/>
            </a:xfrm>
            <a:prstGeom prst="flowChartMerge">
              <a:avLst/>
            </a:prstGeom>
            <a:ln w="381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b="1">
                  <a:solidFill>
                    <a:schemeClr val="tx1"/>
                  </a:solidFill>
                </a:rPr>
                <a:t>Resilient Communities</a:t>
              </a:r>
            </a:p>
          </p:txBody>
        </p:sp>
        <p:sp>
          <p:nvSpPr>
            <p:cNvPr id="6" name="Flowchart: Merge 5">
              <a:extLst>
                <a:ext uri="{FF2B5EF4-FFF2-40B4-BE49-F238E27FC236}">
                  <a16:creationId xmlns:a16="http://schemas.microsoft.com/office/drawing/2014/main" id="{B9D34AA3-C530-4390-9F74-037B9B4BE848}"/>
                </a:ext>
              </a:extLst>
            </p:cNvPr>
            <p:cNvSpPr/>
            <p:nvPr/>
          </p:nvSpPr>
          <p:spPr>
            <a:xfrm>
              <a:off x="4978867" y="1052512"/>
              <a:ext cx="1566022" cy="1047750"/>
            </a:xfrm>
            <a:prstGeom prst="flowChartMerge">
              <a:avLst/>
            </a:prstGeom>
            <a:ln w="381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38" b="1">
                  <a:solidFill>
                    <a:schemeClr val="tx1"/>
                  </a:solidFill>
                </a:rPr>
                <a:t>Food and</a:t>
              </a:r>
            </a:p>
            <a:p>
              <a:pPr algn="ctr"/>
              <a:r>
                <a:rPr lang="en-US" sz="1238" b="1">
                  <a:solidFill>
                    <a:schemeClr val="tx1"/>
                  </a:solidFill>
                </a:rPr>
                <a:t>Nutritional Security</a:t>
              </a:r>
            </a:p>
          </p:txBody>
        </p:sp>
      </p:grpSp>
      <p:sp>
        <p:nvSpPr>
          <p:cNvPr id="36" name="Rectangle 35">
            <a:extLst>
              <a:ext uri="{FF2B5EF4-FFF2-40B4-BE49-F238E27FC236}">
                <a16:creationId xmlns:a16="http://schemas.microsoft.com/office/drawing/2014/main" id="{7B47B41B-5D82-4EAA-9C6F-F17D07FD150E}"/>
              </a:ext>
            </a:extLst>
          </p:cNvPr>
          <p:cNvSpPr/>
          <p:nvPr/>
        </p:nvSpPr>
        <p:spPr>
          <a:xfrm>
            <a:off x="4307973" y="4734260"/>
            <a:ext cx="2784708" cy="48541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100" b="1" u="sng">
                <a:solidFill>
                  <a:schemeClr val="tx1"/>
                </a:solidFill>
              </a:rPr>
              <a:t>Genetic Resources</a:t>
            </a:r>
          </a:p>
          <a:p>
            <a:pPr algn="ctr"/>
            <a:endParaRPr lang="en-US" sz="2100" b="1">
              <a:solidFill>
                <a:schemeClr val="tx1"/>
              </a:solidFill>
            </a:endParaRPr>
          </a:p>
          <a:p>
            <a:pPr marL="192882" indent="-192882">
              <a:buFont typeface="Wingdings" panose="05000000000000000000" pitchFamily="2" charset="2"/>
              <a:buChar char="ü"/>
            </a:pPr>
            <a:r>
              <a:rPr lang="en-US" sz="2100">
                <a:solidFill>
                  <a:schemeClr val="tx1"/>
                </a:solidFill>
              </a:rPr>
              <a:t>Conservation of GR</a:t>
            </a:r>
          </a:p>
          <a:p>
            <a:pPr marL="192882" indent="-192882">
              <a:buFont typeface="Wingdings" panose="05000000000000000000" pitchFamily="2" charset="2"/>
              <a:buChar char="ü"/>
            </a:pPr>
            <a:endParaRPr lang="en-US" sz="2100">
              <a:solidFill>
                <a:schemeClr val="tx1"/>
              </a:solidFill>
            </a:endParaRPr>
          </a:p>
          <a:p>
            <a:pPr marL="192882" indent="-192882">
              <a:buFont typeface="Wingdings" panose="05000000000000000000" pitchFamily="2" charset="2"/>
              <a:buChar char="ü"/>
            </a:pPr>
            <a:r>
              <a:rPr lang="en-US" sz="2100">
                <a:solidFill>
                  <a:schemeClr val="tx1"/>
                </a:solidFill>
              </a:rPr>
              <a:t>Development of GR including resilient and nutritious varieties</a:t>
            </a:r>
          </a:p>
          <a:p>
            <a:pPr marL="192882" indent="-192882">
              <a:buFont typeface="Wingdings" panose="05000000000000000000" pitchFamily="2" charset="2"/>
              <a:buChar char="ü"/>
            </a:pPr>
            <a:endParaRPr lang="en-US" sz="2100">
              <a:solidFill>
                <a:schemeClr val="tx1"/>
              </a:solidFill>
            </a:endParaRPr>
          </a:p>
          <a:p>
            <a:pPr marL="192882" indent="-192882">
              <a:buFont typeface="Wingdings" panose="05000000000000000000" pitchFamily="2" charset="2"/>
              <a:buChar char="ü"/>
            </a:pPr>
            <a:r>
              <a:rPr lang="en-US" sz="2100">
                <a:solidFill>
                  <a:schemeClr val="tx1"/>
                </a:solidFill>
              </a:rPr>
              <a:t>Promotion and utilization of diverse resilient and nutritional crop varieties</a:t>
            </a:r>
          </a:p>
        </p:txBody>
      </p:sp>
      <p:sp>
        <p:nvSpPr>
          <p:cNvPr id="37" name="Rectangle 36">
            <a:extLst>
              <a:ext uri="{FF2B5EF4-FFF2-40B4-BE49-F238E27FC236}">
                <a16:creationId xmlns:a16="http://schemas.microsoft.com/office/drawing/2014/main" id="{0DBEDABC-DCBB-480A-B8F3-83FDCA2575B4}"/>
              </a:ext>
            </a:extLst>
          </p:cNvPr>
          <p:cNvSpPr/>
          <p:nvPr/>
        </p:nvSpPr>
        <p:spPr>
          <a:xfrm>
            <a:off x="7196241" y="4734262"/>
            <a:ext cx="2774706" cy="48541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100" b="1" u="sng">
                <a:solidFill>
                  <a:schemeClr val="tx1"/>
                </a:solidFill>
              </a:rPr>
              <a:t>Sustainable Forests &amp; Landscapes</a:t>
            </a:r>
          </a:p>
          <a:p>
            <a:pPr marL="192882" indent="-192882">
              <a:buFont typeface="Wingdings" panose="05000000000000000000" pitchFamily="2" charset="2"/>
              <a:buChar char="ü"/>
            </a:pPr>
            <a:endParaRPr lang="en-AU" sz="2100" b="1">
              <a:solidFill>
                <a:schemeClr val="tx1"/>
              </a:solidFill>
            </a:endParaRPr>
          </a:p>
          <a:p>
            <a:pPr marL="192882" indent="-192882">
              <a:buFont typeface="Wingdings" panose="05000000000000000000" pitchFamily="2" charset="2"/>
              <a:buChar char="ü"/>
            </a:pPr>
            <a:r>
              <a:rPr lang="en-AU" sz="2100">
                <a:solidFill>
                  <a:schemeClr val="tx1"/>
                </a:solidFill>
              </a:rPr>
              <a:t>Forests and Trees</a:t>
            </a:r>
          </a:p>
          <a:p>
            <a:pPr marL="192882" indent="-192882">
              <a:buFont typeface="Wingdings" panose="05000000000000000000" pitchFamily="2" charset="2"/>
              <a:buChar char="ü"/>
            </a:pPr>
            <a:endParaRPr lang="en-AU" sz="2100">
              <a:solidFill>
                <a:schemeClr val="tx1"/>
              </a:solidFill>
            </a:endParaRPr>
          </a:p>
          <a:p>
            <a:pPr marL="192882" indent="-192882">
              <a:buFont typeface="Wingdings" panose="05000000000000000000" pitchFamily="2" charset="2"/>
              <a:buChar char="ü"/>
            </a:pPr>
            <a:r>
              <a:rPr lang="en-AU" sz="2100">
                <a:solidFill>
                  <a:schemeClr val="tx1"/>
                </a:solidFill>
              </a:rPr>
              <a:t>Participatory and community-based land use plans</a:t>
            </a:r>
          </a:p>
          <a:p>
            <a:pPr marL="192882" indent="-192882">
              <a:buFont typeface="Wingdings" panose="05000000000000000000" pitchFamily="2" charset="2"/>
              <a:buChar char="ü"/>
            </a:pPr>
            <a:endParaRPr lang="en-US" sz="2100">
              <a:solidFill>
                <a:schemeClr val="tx1"/>
              </a:solidFill>
            </a:endParaRPr>
          </a:p>
          <a:p>
            <a:pPr marL="192882" indent="-192882">
              <a:buFont typeface="Wingdings" panose="05000000000000000000" pitchFamily="2" charset="2"/>
              <a:buChar char="ü"/>
            </a:pPr>
            <a:r>
              <a:rPr lang="en-AU" sz="2100">
                <a:solidFill>
                  <a:schemeClr val="tx1"/>
                </a:solidFill>
              </a:rPr>
              <a:t>Agroforestry systems</a:t>
            </a:r>
          </a:p>
          <a:p>
            <a:pPr marL="192882" indent="-192882">
              <a:buFont typeface="Wingdings" panose="05000000000000000000" pitchFamily="2" charset="2"/>
              <a:buChar char="ü"/>
            </a:pPr>
            <a:endParaRPr lang="en-AU" sz="2100">
              <a:solidFill>
                <a:schemeClr val="tx1"/>
              </a:solidFill>
            </a:endParaRPr>
          </a:p>
          <a:p>
            <a:pPr marL="192882" indent="-192882">
              <a:buFont typeface="Wingdings" panose="05000000000000000000" pitchFamily="2" charset="2"/>
              <a:buChar char="ü"/>
            </a:pPr>
            <a:r>
              <a:rPr lang="en-AU" sz="2100">
                <a:solidFill>
                  <a:schemeClr val="tx1"/>
                </a:solidFill>
              </a:rPr>
              <a:t>DRR, adaptation and mitigation strategies</a:t>
            </a:r>
          </a:p>
        </p:txBody>
      </p:sp>
      <p:sp>
        <p:nvSpPr>
          <p:cNvPr id="38" name="Rectangle 37">
            <a:extLst>
              <a:ext uri="{FF2B5EF4-FFF2-40B4-BE49-F238E27FC236}">
                <a16:creationId xmlns:a16="http://schemas.microsoft.com/office/drawing/2014/main" id="{7D7B4388-9AFB-4EF8-AC3C-0254D6875CD3}"/>
              </a:ext>
            </a:extLst>
          </p:cNvPr>
          <p:cNvSpPr/>
          <p:nvPr/>
        </p:nvSpPr>
        <p:spPr>
          <a:xfrm>
            <a:off x="10074506" y="4734263"/>
            <a:ext cx="2933582" cy="48541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100" b="1" u="sng">
                <a:solidFill>
                  <a:schemeClr val="tx1"/>
                </a:solidFill>
              </a:rPr>
              <a:t>Sustainable Agriculture</a:t>
            </a:r>
          </a:p>
          <a:p>
            <a:pPr algn="ctr"/>
            <a:endParaRPr lang="en-US" sz="2100" b="1">
              <a:solidFill>
                <a:schemeClr val="tx1"/>
              </a:solidFill>
            </a:endParaRPr>
          </a:p>
          <a:p>
            <a:pPr marL="192882" indent="-192882">
              <a:buFont typeface="Wingdings" panose="05000000000000000000" pitchFamily="2" charset="2"/>
              <a:buChar char="ü"/>
            </a:pPr>
            <a:r>
              <a:rPr lang="en-AU" sz="2400">
                <a:solidFill>
                  <a:schemeClr val="tx1"/>
                </a:solidFill>
              </a:rPr>
              <a:t>Sustainable crop production systems (Soil, Water, Seeds, agronomy)</a:t>
            </a:r>
          </a:p>
          <a:p>
            <a:pPr marL="192882" indent="-192882">
              <a:buFont typeface="Wingdings" panose="05000000000000000000" pitchFamily="2" charset="2"/>
              <a:buChar char="ü"/>
            </a:pPr>
            <a:r>
              <a:rPr lang="en-AU" sz="2400">
                <a:solidFill>
                  <a:schemeClr val="tx1"/>
                </a:solidFill>
              </a:rPr>
              <a:t>Pests and diseases management</a:t>
            </a:r>
          </a:p>
          <a:p>
            <a:pPr marL="192882" indent="-192882">
              <a:buFont typeface="Wingdings" panose="05000000000000000000" pitchFamily="2" charset="2"/>
              <a:buChar char="ü"/>
            </a:pPr>
            <a:r>
              <a:rPr lang="en-AU" sz="2400">
                <a:solidFill>
                  <a:schemeClr val="tx1"/>
                </a:solidFill>
              </a:rPr>
              <a:t>Animal Health and Production </a:t>
            </a:r>
          </a:p>
          <a:p>
            <a:pPr marL="192882" indent="-192882">
              <a:buFont typeface="Wingdings" panose="05000000000000000000" pitchFamily="2" charset="2"/>
              <a:buChar char="ü"/>
            </a:pPr>
            <a:r>
              <a:rPr lang="en-AU" sz="2400">
                <a:solidFill>
                  <a:schemeClr val="tx1"/>
                </a:solidFill>
              </a:rPr>
              <a:t>Extension systems</a:t>
            </a:r>
          </a:p>
        </p:txBody>
      </p:sp>
      <p:sp>
        <p:nvSpPr>
          <p:cNvPr id="39" name="Rectangle 38">
            <a:extLst>
              <a:ext uri="{FF2B5EF4-FFF2-40B4-BE49-F238E27FC236}">
                <a16:creationId xmlns:a16="http://schemas.microsoft.com/office/drawing/2014/main" id="{38647A42-7218-453A-B615-89F5F93AD6FD}"/>
              </a:ext>
            </a:extLst>
          </p:cNvPr>
          <p:cNvSpPr/>
          <p:nvPr/>
        </p:nvSpPr>
        <p:spPr>
          <a:xfrm>
            <a:off x="13124315" y="4734260"/>
            <a:ext cx="2716116" cy="48541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950" b="1" u="sng">
                <a:solidFill>
                  <a:schemeClr val="tx1"/>
                </a:solidFill>
              </a:rPr>
              <a:t>Markets for Livelihood</a:t>
            </a:r>
          </a:p>
          <a:p>
            <a:endParaRPr lang="en-AU" sz="1950" b="1">
              <a:solidFill>
                <a:schemeClr val="tx1"/>
              </a:solidFill>
            </a:endParaRPr>
          </a:p>
          <a:p>
            <a:pPr marL="192882" indent="-192882">
              <a:buFont typeface="Wingdings" panose="05000000000000000000" pitchFamily="2" charset="2"/>
              <a:buChar char="ü"/>
            </a:pPr>
            <a:r>
              <a:rPr lang="en-AU" sz="1950">
                <a:solidFill>
                  <a:schemeClr val="tx1"/>
                </a:solidFill>
              </a:rPr>
              <a:t>Biosecurity</a:t>
            </a:r>
          </a:p>
          <a:p>
            <a:pPr marL="192882" indent="-192882">
              <a:buFont typeface="Wingdings" panose="05000000000000000000" pitchFamily="2" charset="2"/>
              <a:buChar char="ü"/>
            </a:pPr>
            <a:r>
              <a:rPr lang="en-AU" sz="1950">
                <a:solidFill>
                  <a:schemeClr val="tx1"/>
                </a:solidFill>
              </a:rPr>
              <a:t>Value chains analyses for specific commodities or market niches</a:t>
            </a:r>
            <a:r>
              <a:rPr lang="en-US" sz="1950">
                <a:solidFill>
                  <a:schemeClr val="tx1"/>
                </a:solidFill>
              </a:rPr>
              <a:t> </a:t>
            </a:r>
          </a:p>
          <a:p>
            <a:pPr marL="192882" indent="-192882">
              <a:buFont typeface="Wingdings" panose="05000000000000000000" pitchFamily="2" charset="2"/>
              <a:buChar char="ü"/>
            </a:pPr>
            <a:r>
              <a:rPr lang="en-AU" sz="1950">
                <a:solidFill>
                  <a:schemeClr val="tx1"/>
                </a:solidFill>
              </a:rPr>
              <a:t>Capacity building on post-harvest handling, small scale processing and marketing</a:t>
            </a:r>
          </a:p>
          <a:p>
            <a:pPr marL="192882" indent="-192882">
              <a:buFont typeface="Wingdings" panose="05000000000000000000" pitchFamily="2" charset="2"/>
              <a:buChar char="ü"/>
            </a:pPr>
            <a:r>
              <a:rPr lang="en-AU" sz="1950">
                <a:solidFill>
                  <a:schemeClr val="tx1"/>
                </a:solidFill>
              </a:rPr>
              <a:t>Market access pathways</a:t>
            </a:r>
            <a:endParaRPr lang="en-US" sz="1950">
              <a:solidFill>
                <a:schemeClr val="tx1"/>
              </a:solidFill>
            </a:endParaRPr>
          </a:p>
        </p:txBody>
      </p:sp>
      <p:sp>
        <p:nvSpPr>
          <p:cNvPr id="9" name="Rectangle: Rounded Corners 8">
            <a:extLst>
              <a:ext uri="{FF2B5EF4-FFF2-40B4-BE49-F238E27FC236}">
                <a16:creationId xmlns:a16="http://schemas.microsoft.com/office/drawing/2014/main" id="{2BF955BA-1516-493B-8E4D-3BD343F07370}"/>
              </a:ext>
            </a:extLst>
          </p:cNvPr>
          <p:cNvSpPr/>
          <p:nvPr/>
        </p:nvSpPr>
        <p:spPr>
          <a:xfrm>
            <a:off x="5934044" y="3453745"/>
            <a:ext cx="1757363" cy="385763"/>
          </a:xfrm>
          <a:prstGeom prst="roundRect">
            <a:avLst/>
          </a:prstGeom>
          <a:solidFill>
            <a:srgbClr val="00B0F0"/>
          </a:solidFill>
          <a:ln>
            <a:solidFill>
              <a:srgbClr val="09C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38"/>
              <a:t>French Overseas Terr</a:t>
            </a:r>
          </a:p>
        </p:txBody>
      </p:sp>
      <p:sp>
        <p:nvSpPr>
          <p:cNvPr id="10" name="Rectangle: Rounded Corners 9">
            <a:extLst>
              <a:ext uri="{FF2B5EF4-FFF2-40B4-BE49-F238E27FC236}">
                <a16:creationId xmlns:a16="http://schemas.microsoft.com/office/drawing/2014/main" id="{FFC112A4-5B87-4A27-8617-F39F6AE72965}"/>
              </a:ext>
            </a:extLst>
          </p:cNvPr>
          <p:cNvSpPr/>
          <p:nvPr/>
        </p:nvSpPr>
        <p:spPr>
          <a:xfrm>
            <a:off x="7905719" y="3453745"/>
            <a:ext cx="1757363" cy="385763"/>
          </a:xfrm>
          <a:prstGeom prst="roundRect">
            <a:avLst/>
          </a:prstGeom>
          <a:ln>
            <a:solidFill>
              <a:srgbClr val="09C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38"/>
              <a:t>Fiji Hub – </a:t>
            </a:r>
            <a:r>
              <a:rPr lang="en-US" sz="1238" err="1"/>
              <a:t>Narere</a:t>
            </a:r>
            <a:endParaRPr lang="en-US" sz="1238"/>
          </a:p>
        </p:txBody>
      </p:sp>
      <p:sp>
        <p:nvSpPr>
          <p:cNvPr id="11" name="Rectangle: Rounded Corners 10">
            <a:extLst>
              <a:ext uri="{FF2B5EF4-FFF2-40B4-BE49-F238E27FC236}">
                <a16:creationId xmlns:a16="http://schemas.microsoft.com/office/drawing/2014/main" id="{AE616D81-F99C-4B6E-9EC4-1D8A0AFD5632}"/>
              </a:ext>
            </a:extLst>
          </p:cNvPr>
          <p:cNvSpPr/>
          <p:nvPr/>
        </p:nvSpPr>
        <p:spPr>
          <a:xfrm>
            <a:off x="9995266" y="3453745"/>
            <a:ext cx="1757363" cy="385763"/>
          </a:xfrm>
          <a:prstGeom prst="roundRect">
            <a:avLst/>
          </a:prstGeom>
          <a:solidFill>
            <a:srgbClr val="00B0F0"/>
          </a:solidFill>
          <a:ln>
            <a:solidFill>
              <a:srgbClr val="09C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38"/>
              <a:t>Melanesia Hub</a:t>
            </a:r>
          </a:p>
        </p:txBody>
      </p:sp>
      <p:sp>
        <p:nvSpPr>
          <p:cNvPr id="12" name="Rectangle: Rounded Corners 11">
            <a:extLst>
              <a:ext uri="{FF2B5EF4-FFF2-40B4-BE49-F238E27FC236}">
                <a16:creationId xmlns:a16="http://schemas.microsoft.com/office/drawing/2014/main" id="{1BCD66D3-A56A-46C8-AEBF-061783EE7B9C}"/>
              </a:ext>
            </a:extLst>
          </p:cNvPr>
          <p:cNvSpPr/>
          <p:nvPr/>
        </p:nvSpPr>
        <p:spPr>
          <a:xfrm>
            <a:off x="11956225" y="3453745"/>
            <a:ext cx="1757363" cy="385763"/>
          </a:xfrm>
          <a:prstGeom prst="roundRect">
            <a:avLst/>
          </a:prstGeom>
          <a:solidFill>
            <a:srgbClr val="00B0F0"/>
          </a:solidFill>
          <a:ln>
            <a:solidFill>
              <a:srgbClr val="09C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38"/>
              <a:t>Micronesia Hub</a:t>
            </a:r>
          </a:p>
        </p:txBody>
      </p:sp>
      <p:sp>
        <p:nvSpPr>
          <p:cNvPr id="13" name="Arrow: Down 12">
            <a:extLst>
              <a:ext uri="{FF2B5EF4-FFF2-40B4-BE49-F238E27FC236}">
                <a16:creationId xmlns:a16="http://schemas.microsoft.com/office/drawing/2014/main" id="{3E0CB297-D3C4-4812-93DA-05562A72DA7A}"/>
              </a:ext>
            </a:extLst>
          </p:cNvPr>
          <p:cNvSpPr/>
          <p:nvPr/>
        </p:nvSpPr>
        <p:spPr>
          <a:xfrm rot="10800000">
            <a:off x="9333309" y="2915429"/>
            <a:ext cx="572691" cy="47547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5" name="Rectangle: Rounded Corners 14">
            <a:extLst>
              <a:ext uri="{FF2B5EF4-FFF2-40B4-BE49-F238E27FC236}">
                <a16:creationId xmlns:a16="http://schemas.microsoft.com/office/drawing/2014/main" id="{8CEA1268-C04D-420D-AC7D-45888711142F}"/>
              </a:ext>
            </a:extLst>
          </p:cNvPr>
          <p:cNvSpPr/>
          <p:nvPr/>
        </p:nvSpPr>
        <p:spPr>
          <a:xfrm>
            <a:off x="4932361" y="4348501"/>
            <a:ext cx="1757363" cy="385763"/>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100" b="1">
                <a:solidFill>
                  <a:schemeClr val="tx1"/>
                </a:solidFill>
              </a:rPr>
              <a:t>Pillar 1</a:t>
            </a:r>
          </a:p>
        </p:txBody>
      </p:sp>
      <p:sp>
        <p:nvSpPr>
          <p:cNvPr id="16" name="Rectangle: Rounded Corners 15">
            <a:extLst>
              <a:ext uri="{FF2B5EF4-FFF2-40B4-BE49-F238E27FC236}">
                <a16:creationId xmlns:a16="http://schemas.microsoft.com/office/drawing/2014/main" id="{803D4607-FE8F-4306-BB16-6C3ECD1D5353}"/>
              </a:ext>
            </a:extLst>
          </p:cNvPr>
          <p:cNvSpPr/>
          <p:nvPr/>
        </p:nvSpPr>
        <p:spPr>
          <a:xfrm>
            <a:off x="7676009" y="4348501"/>
            <a:ext cx="1757363" cy="385763"/>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100" b="1">
                <a:solidFill>
                  <a:schemeClr val="tx1"/>
                </a:solidFill>
              </a:rPr>
              <a:t>Pillar 2</a:t>
            </a:r>
          </a:p>
        </p:txBody>
      </p:sp>
      <p:sp>
        <p:nvSpPr>
          <p:cNvPr id="17" name="Rectangle: Rounded Corners 16">
            <a:extLst>
              <a:ext uri="{FF2B5EF4-FFF2-40B4-BE49-F238E27FC236}">
                <a16:creationId xmlns:a16="http://schemas.microsoft.com/office/drawing/2014/main" id="{DFF6DC7A-4019-4215-A6FE-2AF55CEDA972}"/>
              </a:ext>
            </a:extLst>
          </p:cNvPr>
          <p:cNvSpPr/>
          <p:nvPr/>
        </p:nvSpPr>
        <p:spPr>
          <a:xfrm>
            <a:off x="10707808" y="4348501"/>
            <a:ext cx="1757363" cy="385763"/>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100" b="1">
                <a:solidFill>
                  <a:schemeClr val="tx1"/>
                </a:solidFill>
              </a:rPr>
              <a:t>Pillar 3</a:t>
            </a:r>
          </a:p>
        </p:txBody>
      </p:sp>
      <p:sp>
        <p:nvSpPr>
          <p:cNvPr id="18" name="Rectangle: Rounded Corners 17">
            <a:extLst>
              <a:ext uri="{FF2B5EF4-FFF2-40B4-BE49-F238E27FC236}">
                <a16:creationId xmlns:a16="http://schemas.microsoft.com/office/drawing/2014/main" id="{2982BD0D-875C-4B5B-A940-2F794E5A6A3F}"/>
              </a:ext>
            </a:extLst>
          </p:cNvPr>
          <p:cNvSpPr/>
          <p:nvPr/>
        </p:nvSpPr>
        <p:spPr>
          <a:xfrm>
            <a:off x="13589768" y="4348501"/>
            <a:ext cx="1757363" cy="385763"/>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100" b="1">
                <a:solidFill>
                  <a:schemeClr val="tx1"/>
                </a:solidFill>
              </a:rPr>
              <a:t>Pillar 4</a:t>
            </a:r>
          </a:p>
        </p:txBody>
      </p:sp>
      <p:cxnSp>
        <p:nvCxnSpPr>
          <p:cNvPr id="29" name="Connector: Curved 28">
            <a:extLst>
              <a:ext uri="{FF2B5EF4-FFF2-40B4-BE49-F238E27FC236}">
                <a16:creationId xmlns:a16="http://schemas.microsoft.com/office/drawing/2014/main" id="{EDF323EA-347F-422A-93FD-C023DD1D7044}"/>
              </a:ext>
            </a:extLst>
          </p:cNvPr>
          <p:cNvCxnSpPr>
            <a:stCxn id="10" idx="2"/>
            <a:endCxn id="15" idx="0"/>
          </p:cNvCxnSpPr>
          <p:nvPr/>
        </p:nvCxnSpPr>
        <p:spPr>
          <a:xfrm rot="5400000">
            <a:off x="7308323" y="2872421"/>
            <a:ext cx="508994" cy="244316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0CFD8AD4-0052-4035-8A8E-E027372D696C}"/>
              </a:ext>
            </a:extLst>
          </p:cNvPr>
          <p:cNvCxnSpPr>
            <a:stCxn id="10" idx="2"/>
            <a:endCxn id="16" idx="0"/>
          </p:cNvCxnSpPr>
          <p:nvPr/>
        </p:nvCxnSpPr>
        <p:spPr>
          <a:xfrm rot="5400000">
            <a:off x="8524547" y="4088646"/>
            <a:ext cx="508994" cy="1071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125885-7CCC-4849-8620-2A566402A888}"/>
              </a:ext>
            </a:extLst>
          </p:cNvPr>
          <p:cNvCxnSpPr>
            <a:stCxn id="10" idx="2"/>
            <a:endCxn id="17" idx="0"/>
          </p:cNvCxnSpPr>
          <p:nvPr/>
        </p:nvCxnSpPr>
        <p:spPr>
          <a:xfrm rot="16200000" flipH="1">
            <a:off x="9740770" y="2883137"/>
            <a:ext cx="508994" cy="242173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883A0E1D-8976-49DE-86C6-FF65C88FCD03}"/>
              </a:ext>
            </a:extLst>
          </p:cNvPr>
          <p:cNvCxnSpPr>
            <a:stCxn id="10" idx="2"/>
            <a:endCxn id="18" idx="0"/>
          </p:cNvCxnSpPr>
          <p:nvPr/>
        </p:nvCxnSpPr>
        <p:spPr>
          <a:xfrm rot="16200000" flipH="1">
            <a:off x="10956992" y="1666913"/>
            <a:ext cx="508994" cy="485417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62B28DC-51DD-4D24-B326-8761C7FF6B45}"/>
              </a:ext>
            </a:extLst>
          </p:cNvPr>
          <p:cNvSpPr/>
          <p:nvPr/>
        </p:nvSpPr>
        <p:spPr>
          <a:xfrm>
            <a:off x="4249378" y="9588380"/>
            <a:ext cx="11591054" cy="600240"/>
          </a:xfrm>
          <a:prstGeom prst="roundRect">
            <a:avLst/>
          </a:prstGeom>
          <a:solidFill>
            <a:srgbClr val="00B0F0"/>
          </a:solidFill>
          <a:ln>
            <a:solidFill>
              <a:srgbClr val="09CD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tx1"/>
                </a:solidFill>
              </a:rPr>
              <a:t>Finance and Administration; Information, Communication and Knowledge Management; Research for Development, Planning Monitoring, Evaluation &amp; Learning; </a:t>
            </a:r>
          </a:p>
        </p:txBody>
      </p:sp>
      <p:grpSp>
        <p:nvGrpSpPr>
          <p:cNvPr id="24" name="Group 23">
            <a:extLst>
              <a:ext uri="{FF2B5EF4-FFF2-40B4-BE49-F238E27FC236}">
                <a16:creationId xmlns:a16="http://schemas.microsoft.com/office/drawing/2014/main" id="{38C1BEE0-CB98-4A24-B4D7-A58BED9AB12F}"/>
              </a:ext>
            </a:extLst>
          </p:cNvPr>
          <p:cNvGrpSpPr/>
          <p:nvPr/>
        </p:nvGrpSpPr>
        <p:grpSpPr>
          <a:xfrm>
            <a:off x="2418729" y="4847958"/>
            <a:ext cx="1912125" cy="4590279"/>
            <a:chOff x="403860" y="2970750"/>
            <a:chExt cx="1453753" cy="3714382"/>
          </a:xfrm>
          <a:solidFill>
            <a:srgbClr val="DAA600"/>
          </a:solidFill>
        </p:grpSpPr>
        <p:sp>
          <p:nvSpPr>
            <p:cNvPr id="25" name="Arrow: Pentagon 32">
              <a:extLst>
                <a:ext uri="{FF2B5EF4-FFF2-40B4-BE49-F238E27FC236}">
                  <a16:creationId xmlns:a16="http://schemas.microsoft.com/office/drawing/2014/main" id="{566C6A24-F92C-4537-B912-5BCB072C3DEB}"/>
                </a:ext>
              </a:extLst>
            </p:cNvPr>
            <p:cNvSpPr/>
            <p:nvPr/>
          </p:nvSpPr>
          <p:spPr>
            <a:xfrm>
              <a:off x="403860" y="2970750"/>
              <a:ext cx="1432560" cy="581462"/>
            </a:xfrm>
            <a:prstGeom prst="homePlate">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AU" sz="1350">
                  <a:solidFill>
                    <a:schemeClr val="tx1"/>
                  </a:solidFill>
                </a:rPr>
                <a:t>Pacific Seeds for Life </a:t>
              </a:r>
              <a:endParaRPr lang="en-US" sz="1350">
                <a:solidFill>
                  <a:schemeClr val="tx1"/>
                </a:solidFill>
              </a:endParaRPr>
            </a:p>
          </p:txBody>
        </p:sp>
        <p:sp>
          <p:nvSpPr>
            <p:cNvPr id="27" name="Arrow: Pentagon 34">
              <a:extLst>
                <a:ext uri="{FF2B5EF4-FFF2-40B4-BE49-F238E27FC236}">
                  <a16:creationId xmlns:a16="http://schemas.microsoft.com/office/drawing/2014/main" id="{6AA7E6B3-77F3-40B8-AC49-57ED4BBB8F67}"/>
                </a:ext>
              </a:extLst>
            </p:cNvPr>
            <p:cNvSpPr/>
            <p:nvPr/>
          </p:nvSpPr>
          <p:spPr>
            <a:xfrm>
              <a:off x="403861" y="3675147"/>
              <a:ext cx="1432560" cy="581462"/>
            </a:xfrm>
            <a:prstGeom prst="homePlate">
              <a:avLst/>
            </a:prstGeom>
            <a:solidFill>
              <a:schemeClr val="tx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b="1">
                  <a:solidFill>
                    <a:srgbClr val="0070C0"/>
                  </a:solidFill>
                </a:rPr>
                <a:t>Healthy Ecosystems for Resilient Communities</a:t>
              </a:r>
            </a:p>
          </p:txBody>
        </p:sp>
        <p:sp>
          <p:nvSpPr>
            <p:cNvPr id="30" name="Arrow: Pentagon 36">
              <a:extLst>
                <a:ext uri="{FF2B5EF4-FFF2-40B4-BE49-F238E27FC236}">
                  <a16:creationId xmlns:a16="http://schemas.microsoft.com/office/drawing/2014/main" id="{C47E63D6-93F0-4C67-BDFF-B5ACD8F6FA99}"/>
                </a:ext>
              </a:extLst>
            </p:cNvPr>
            <p:cNvSpPr/>
            <p:nvPr/>
          </p:nvSpPr>
          <p:spPr>
            <a:xfrm>
              <a:off x="407656" y="5183108"/>
              <a:ext cx="1432561" cy="581462"/>
            </a:xfrm>
            <a:prstGeom prst="homePlate">
              <a:avLst/>
            </a:prstGeom>
            <a:solidFill>
              <a:schemeClr val="accent2">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b="1">
                  <a:solidFill>
                    <a:srgbClr val="0070C0"/>
                  </a:solidFill>
                </a:rPr>
                <a:t>Food Systems for Health and Nutrition</a:t>
              </a:r>
            </a:p>
          </p:txBody>
        </p:sp>
        <p:sp>
          <p:nvSpPr>
            <p:cNvPr id="32" name="Arrow: Pentagon 37">
              <a:extLst>
                <a:ext uri="{FF2B5EF4-FFF2-40B4-BE49-F238E27FC236}">
                  <a16:creationId xmlns:a16="http://schemas.microsoft.com/office/drawing/2014/main" id="{46F18C2F-0551-4D4F-AE83-ABFB6E0D47BF}"/>
                </a:ext>
              </a:extLst>
            </p:cNvPr>
            <p:cNvSpPr/>
            <p:nvPr/>
          </p:nvSpPr>
          <p:spPr>
            <a:xfrm>
              <a:off x="425052" y="5934431"/>
              <a:ext cx="1432561" cy="750701"/>
            </a:xfrm>
            <a:prstGeom prst="homePlat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a:solidFill>
                    <a:schemeClr val="tx1"/>
                  </a:solidFill>
                </a:rPr>
                <a:t>Sanitation / Phyto-Sanitation standards and Biosecurity</a:t>
              </a:r>
            </a:p>
          </p:txBody>
        </p:sp>
      </p:grpSp>
      <p:sp>
        <p:nvSpPr>
          <p:cNvPr id="34" name="Arrow: Pentagon 37">
            <a:extLst>
              <a:ext uri="{FF2B5EF4-FFF2-40B4-BE49-F238E27FC236}">
                <a16:creationId xmlns:a16="http://schemas.microsoft.com/office/drawing/2014/main" id="{46F18C2F-0551-4D4F-AE83-ABFB6E0D47BF}"/>
              </a:ext>
            </a:extLst>
          </p:cNvPr>
          <p:cNvSpPr/>
          <p:nvPr/>
        </p:nvSpPr>
        <p:spPr>
          <a:xfrm>
            <a:off x="2423723" y="6640382"/>
            <a:ext cx="1884251" cy="588918"/>
          </a:xfrm>
          <a:prstGeom prst="homePlat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a:solidFill>
                  <a:schemeClr val="tx1"/>
                </a:solidFill>
              </a:rPr>
              <a:t>Excellence in Atoll Agriculture</a:t>
            </a:r>
          </a:p>
        </p:txBody>
      </p:sp>
      <p:sp>
        <p:nvSpPr>
          <p:cNvPr id="2" name="TextBox 4">
            <a:extLst>
              <a:ext uri="{FF2B5EF4-FFF2-40B4-BE49-F238E27FC236}">
                <a16:creationId xmlns:a16="http://schemas.microsoft.com/office/drawing/2014/main" id="{D6BDE6CE-27F7-A20B-164B-A989DEACB0C3}"/>
              </a:ext>
            </a:extLst>
          </p:cNvPr>
          <p:cNvSpPr txBox="1"/>
          <p:nvPr/>
        </p:nvSpPr>
        <p:spPr>
          <a:xfrm>
            <a:off x="914400" y="21167"/>
            <a:ext cx="15773400" cy="170054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000" b="1" kern="1200">
                <a:solidFill>
                  <a:schemeClr val="tx1"/>
                </a:solidFill>
                <a:ea typeface="+mj-ea"/>
                <a:cs typeface="+mj-cs"/>
              </a:rPr>
              <a:t>Overview of the Land Resources Division</a:t>
            </a:r>
          </a:p>
        </p:txBody>
      </p:sp>
      <p:sp>
        <p:nvSpPr>
          <p:cNvPr id="3" name="Freeform 2">
            <a:extLst>
              <a:ext uri="{FF2B5EF4-FFF2-40B4-BE49-F238E27FC236}">
                <a16:creationId xmlns:a16="http://schemas.microsoft.com/office/drawing/2014/main" id="{3415BEEB-3836-3657-DBA6-FDB97F583D08}"/>
              </a:ext>
            </a:extLst>
          </p:cNvPr>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a:p>
        </p:txBody>
      </p:sp>
    </p:spTree>
    <p:extLst>
      <p:ext uri="{BB962C8B-B14F-4D97-AF65-F5344CB8AC3E}">
        <p14:creationId xmlns:p14="http://schemas.microsoft.com/office/powerpoint/2010/main" val="2501146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reating opportunities for youth development">
            <a:extLst>
              <a:ext uri="{FF2B5EF4-FFF2-40B4-BE49-F238E27FC236}">
                <a16:creationId xmlns:a16="http://schemas.microsoft.com/office/drawing/2014/main" id="{50B7114E-5353-6048-2434-9C1CB0A44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04204"/>
            <a:ext cx="16916400" cy="11304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DE1FAF-938A-3673-893A-92F630B8795A}"/>
              </a:ext>
            </a:extLst>
          </p:cNvPr>
          <p:cNvSpPr>
            <a:spLocks noGrp="1"/>
          </p:cNvSpPr>
          <p:nvPr>
            <p:ph type="title"/>
          </p:nvPr>
        </p:nvSpPr>
        <p:spPr>
          <a:xfrm>
            <a:off x="11004940" y="1137307"/>
            <a:ext cx="5803119" cy="1314263"/>
          </a:xfrm>
          <a:solidFill>
            <a:schemeClr val="bg1">
              <a:alpha val="84000"/>
            </a:schemeClr>
          </a:solidFill>
        </p:spPr>
        <p:txBody>
          <a:bodyPr>
            <a:normAutofit/>
          </a:bodyPr>
          <a:lstStyle/>
          <a:p>
            <a:r>
              <a:rPr lang="en-AU" sz="4000" b="1">
                <a:solidFill>
                  <a:schemeClr val="accent1">
                    <a:lumMod val="50000"/>
                  </a:schemeClr>
                </a:solidFill>
                <a:latin typeface="+mn-lt"/>
                <a:ea typeface="+mn-ea"/>
                <a:cs typeface="+mn-cs"/>
              </a:rPr>
              <a:t>SPC Flagships</a:t>
            </a:r>
          </a:p>
        </p:txBody>
      </p:sp>
      <p:sp>
        <p:nvSpPr>
          <p:cNvPr id="3" name="Text Placeholder 2">
            <a:extLst>
              <a:ext uri="{FF2B5EF4-FFF2-40B4-BE49-F238E27FC236}">
                <a16:creationId xmlns:a16="http://schemas.microsoft.com/office/drawing/2014/main" id="{514ABE81-5930-DCF8-AB8A-A923078EE676}"/>
              </a:ext>
            </a:extLst>
          </p:cNvPr>
          <p:cNvSpPr>
            <a:spLocks noGrp="1"/>
          </p:cNvSpPr>
          <p:nvPr>
            <p:ph type="body" idx="1"/>
          </p:nvPr>
        </p:nvSpPr>
        <p:spPr>
          <a:xfrm>
            <a:off x="11004940" y="2428461"/>
            <a:ext cx="5803119" cy="1724440"/>
          </a:xfrm>
          <a:solidFill>
            <a:schemeClr val="bg1">
              <a:alpha val="84000"/>
            </a:schemeClr>
          </a:solidFill>
        </p:spPr>
        <p:txBody>
          <a:bodyPr>
            <a:normAutofit/>
          </a:bodyPr>
          <a:lstStyle/>
          <a:p>
            <a:pPr marL="342900" indent="-342900" algn="ctr">
              <a:buFont typeface="Arial" panose="020B0604020202020204" pitchFamily="34" charset="0"/>
              <a:buChar char="•"/>
            </a:pPr>
            <a:r>
              <a:rPr lang="en-AU" sz="2200" b="0"/>
              <a:t>Climate Change Flagship</a:t>
            </a:r>
          </a:p>
          <a:p>
            <a:pPr marL="342900" indent="-342900" algn="ctr">
              <a:buFont typeface="Arial" panose="020B0604020202020204" pitchFamily="34" charset="0"/>
              <a:buChar char="•"/>
            </a:pPr>
            <a:r>
              <a:rPr lang="en-AU" sz="2200" b="0"/>
              <a:t>Food Systems Flagship</a:t>
            </a:r>
          </a:p>
          <a:p>
            <a:pPr marL="342900" indent="-342900" algn="ctr">
              <a:buFont typeface="Arial" panose="020B0604020202020204" pitchFamily="34" charset="0"/>
              <a:buChar char="•"/>
            </a:pPr>
            <a:r>
              <a:rPr lang="en-AU" sz="2200" b="0"/>
              <a:t>Ocean Flagship</a:t>
            </a:r>
          </a:p>
          <a:p>
            <a:pPr marL="342900" indent="-342900" algn="ctr">
              <a:buFont typeface="Arial" panose="020B0604020202020204" pitchFamily="34" charset="0"/>
              <a:buChar char="•"/>
            </a:pPr>
            <a:r>
              <a:rPr lang="en-AU" sz="2200" b="0"/>
              <a:t>Gender Equality Flagship</a:t>
            </a:r>
          </a:p>
        </p:txBody>
      </p:sp>
      <p:sp>
        <p:nvSpPr>
          <p:cNvPr id="6" name="Title 1">
            <a:extLst>
              <a:ext uri="{FF2B5EF4-FFF2-40B4-BE49-F238E27FC236}">
                <a16:creationId xmlns:a16="http://schemas.microsoft.com/office/drawing/2014/main" id="{35017E48-1618-7A23-F690-3A6937A9251E}"/>
              </a:ext>
            </a:extLst>
          </p:cNvPr>
          <p:cNvSpPr txBox="1">
            <a:spLocks/>
          </p:cNvSpPr>
          <p:nvPr/>
        </p:nvSpPr>
        <p:spPr>
          <a:xfrm>
            <a:off x="2057399" y="572920"/>
            <a:ext cx="11543845" cy="531284"/>
          </a:xfrm>
          <a:prstGeom prst="rect">
            <a:avLst/>
          </a:prstGeom>
        </p:spPr>
        <p:txBody>
          <a:bodyPr vert="horz" lIns="124429" tIns="62215" rIns="124429" bIns="6221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60"/>
              </a:lnSpc>
            </a:pPr>
            <a:r>
              <a:rPr lang="en-US" sz="4000" b="1">
                <a:solidFill>
                  <a:srgbClr val="000000"/>
                </a:solidFill>
                <a:latin typeface="+mn-lt"/>
              </a:rPr>
              <a:t>Background of the Pacific Community</a:t>
            </a:r>
          </a:p>
        </p:txBody>
      </p:sp>
      <p:sp>
        <p:nvSpPr>
          <p:cNvPr id="4" name="Freeform 2">
            <a:extLst>
              <a:ext uri="{FF2B5EF4-FFF2-40B4-BE49-F238E27FC236}">
                <a16:creationId xmlns:a16="http://schemas.microsoft.com/office/drawing/2014/main" id="{19740E13-521F-5A50-0A88-2274C168272C}"/>
              </a:ext>
            </a:extLst>
          </p:cNvPr>
          <p:cNvSpPr/>
          <p:nvPr/>
        </p:nvSpPr>
        <p:spPr>
          <a:xfrm>
            <a:off x="-57366" y="-1905836"/>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AU"/>
          </a:p>
        </p:txBody>
      </p:sp>
    </p:spTree>
    <p:extLst>
      <p:ext uri="{BB962C8B-B14F-4D97-AF65-F5344CB8AC3E}">
        <p14:creationId xmlns:p14="http://schemas.microsoft.com/office/powerpoint/2010/main" val="2974624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1255012" y="95484"/>
            <a:ext cx="15773400" cy="170054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000" b="1" kern="1200">
                <a:solidFill>
                  <a:schemeClr val="tx1"/>
                </a:solidFill>
                <a:ea typeface="+mj-ea"/>
                <a:cs typeface="+mj-cs"/>
              </a:rPr>
              <a:t>Challenges in the agriculture and forestry sectors</a:t>
            </a:r>
          </a:p>
        </p:txBody>
      </p:sp>
      <p:graphicFrame>
        <p:nvGraphicFramePr>
          <p:cNvPr id="11" name="TextBox 9">
            <a:extLst>
              <a:ext uri="{FF2B5EF4-FFF2-40B4-BE49-F238E27FC236}">
                <a16:creationId xmlns:a16="http://schemas.microsoft.com/office/drawing/2014/main" id="{A88E6AB5-905D-DA27-4B00-1C178B513B0C}"/>
              </a:ext>
            </a:extLst>
          </p:cNvPr>
          <p:cNvGraphicFramePr/>
          <p:nvPr>
            <p:extLst>
              <p:ext uri="{D42A27DB-BD31-4B8C-83A1-F6EECF244321}">
                <p14:modId xmlns:p14="http://schemas.microsoft.com/office/powerpoint/2010/main" val="4270368049"/>
              </p:ext>
            </p:extLst>
          </p:nvPr>
        </p:nvGraphicFramePr>
        <p:xfrm>
          <a:off x="-1981200" y="1238833"/>
          <a:ext cx="15049500" cy="8694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7012A67B-E514-444D-DFC3-68D551BDCDCD}"/>
              </a:ext>
            </a:extLst>
          </p:cNvPr>
          <p:cNvSpPr txBox="1"/>
          <p:nvPr/>
        </p:nvSpPr>
        <p:spPr>
          <a:xfrm>
            <a:off x="3200400" y="3848100"/>
            <a:ext cx="4648200" cy="3400187"/>
          </a:xfrm>
          <a:prstGeom prst="rect">
            <a:avLst/>
          </a:prstGeom>
          <a:noFill/>
        </p:spPr>
        <p:txBody>
          <a:bodyPr wrap="square" rtlCol="0">
            <a:spAutoFit/>
          </a:bodyPr>
          <a:lstStyle/>
          <a:p>
            <a:pPr algn="ctr"/>
            <a:r>
              <a:rPr lang="en-AU" sz="7000" b="1"/>
              <a:t>Food and nutrition insecurity</a:t>
            </a:r>
          </a:p>
        </p:txBody>
      </p:sp>
      <p:sp>
        <p:nvSpPr>
          <p:cNvPr id="2" name="Arrow: Left 1">
            <a:extLst>
              <a:ext uri="{FF2B5EF4-FFF2-40B4-BE49-F238E27FC236}">
                <a16:creationId xmlns:a16="http://schemas.microsoft.com/office/drawing/2014/main" id="{B513C2F9-A81E-FA0D-20E7-397CA79BD6B3}"/>
              </a:ext>
            </a:extLst>
          </p:cNvPr>
          <p:cNvSpPr/>
          <p:nvPr/>
        </p:nvSpPr>
        <p:spPr>
          <a:xfrm>
            <a:off x="10594084" y="2250387"/>
            <a:ext cx="6858000" cy="6012802"/>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5000"/>
              <a:t>Climate Change </a:t>
            </a:r>
          </a:p>
        </p:txBody>
      </p:sp>
      <p:sp>
        <p:nvSpPr>
          <p:cNvPr id="3" name="Freeform 2">
            <a:extLst>
              <a:ext uri="{FF2B5EF4-FFF2-40B4-BE49-F238E27FC236}">
                <a16:creationId xmlns:a16="http://schemas.microsoft.com/office/drawing/2014/main" id="{CCCF354B-C06E-4FF7-6E7B-F714807C69D0}"/>
              </a:ext>
            </a:extLst>
          </p:cNvPr>
          <p:cNvSpPr/>
          <p:nvPr/>
        </p:nvSpPr>
        <p:spPr>
          <a:xfrm>
            <a:off x="3352800" y="8036613"/>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8">
              <a:alphaModFix amt="5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txBody>
          <a:bodyPr/>
          <a:lstStyle/>
          <a:p>
            <a:endParaRPr lang="en-AU"/>
          </a:p>
        </p:txBody>
      </p:sp>
      <p:sp>
        <p:nvSpPr>
          <p:cNvPr id="5" name="Freeform 2">
            <a:extLst>
              <a:ext uri="{FF2B5EF4-FFF2-40B4-BE49-F238E27FC236}">
                <a16:creationId xmlns:a16="http://schemas.microsoft.com/office/drawing/2014/main" id="{C97997D1-7EAB-DE24-550B-0DC3F39347C2}"/>
              </a:ext>
            </a:extLst>
          </p:cNvPr>
          <p:cNvSpPr/>
          <p:nvPr/>
        </p:nvSpPr>
        <p:spPr>
          <a:xfrm>
            <a:off x="-57366" y="95484"/>
            <a:ext cx="18402732" cy="10191516"/>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8">
              <a:alphaModFix amt="5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txBody>
          <a:bodyPr/>
          <a:lstStyle/>
          <a:p>
            <a:endParaRPr lang="en-AU"/>
          </a:p>
        </p:txBody>
      </p:sp>
    </p:spTree>
    <p:extLst>
      <p:ext uri="{BB962C8B-B14F-4D97-AF65-F5344CB8AC3E}">
        <p14:creationId xmlns:p14="http://schemas.microsoft.com/office/powerpoint/2010/main" val="2584049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732" y="-1943100"/>
            <a:ext cx="18402732" cy="18402732"/>
          </a:xfrm>
          <a:custGeom>
            <a:avLst/>
            <a:gdLst/>
            <a:ahLst/>
            <a:cxnLst/>
            <a:rect l="l" t="t" r="r" b="b"/>
            <a:pathLst>
              <a:path w="18402732" h="18402732">
                <a:moveTo>
                  <a:pt x="0" y="0"/>
                </a:moveTo>
                <a:lnTo>
                  <a:pt x="18402732" y="0"/>
                </a:lnTo>
                <a:lnTo>
                  <a:pt x="18402732" y="18402731"/>
                </a:lnTo>
                <a:lnTo>
                  <a:pt x="0" y="18402731"/>
                </a:lnTo>
                <a:lnTo>
                  <a:pt x="0" y="0"/>
                </a:lnTo>
                <a:close/>
              </a:path>
            </a:pathLst>
          </a:custGeom>
          <a: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AU" sz="5000"/>
          </a:p>
        </p:txBody>
      </p:sp>
      <p:sp>
        <p:nvSpPr>
          <p:cNvPr id="4" name="TextBox 4"/>
          <p:cNvSpPr txBox="1"/>
          <p:nvPr/>
        </p:nvSpPr>
        <p:spPr>
          <a:xfrm>
            <a:off x="1028699" y="673506"/>
            <a:ext cx="16230600" cy="563616"/>
          </a:xfrm>
          <a:prstGeom prst="rect">
            <a:avLst/>
          </a:prstGeom>
        </p:spPr>
        <p:txBody>
          <a:bodyPr wrap="square" lIns="0" tIns="0" rIns="0" bIns="0" rtlCol="0" anchor="t">
            <a:spAutoFit/>
          </a:bodyPr>
          <a:lstStyle/>
          <a:p>
            <a:pPr>
              <a:lnSpc>
                <a:spcPts val="4060"/>
              </a:lnSpc>
            </a:pPr>
            <a:r>
              <a:rPr lang="en-US" sz="5000" b="1">
                <a:solidFill>
                  <a:srgbClr val="000000"/>
                </a:solidFill>
              </a:rPr>
              <a:t>Impacts of climate change on our people – A case study </a:t>
            </a:r>
          </a:p>
        </p:txBody>
      </p:sp>
      <p:pic>
        <p:nvPicPr>
          <p:cNvPr id="8" name="Picture 7">
            <a:extLst>
              <a:ext uri="{FF2B5EF4-FFF2-40B4-BE49-F238E27FC236}">
                <a16:creationId xmlns:a16="http://schemas.microsoft.com/office/drawing/2014/main" id="{B548DA88-739B-3509-010D-617F13B9ED17}"/>
              </a:ext>
            </a:extLst>
          </p:cNvPr>
          <p:cNvPicPr>
            <a:picLocks noChangeAspect="1"/>
          </p:cNvPicPr>
          <p:nvPr/>
        </p:nvPicPr>
        <p:blipFill>
          <a:blip r:embed="rId5"/>
          <a:stretch>
            <a:fillRect/>
          </a:stretch>
        </p:blipFill>
        <p:spPr>
          <a:xfrm>
            <a:off x="247650" y="2019300"/>
            <a:ext cx="17792699" cy="7057492"/>
          </a:xfrm>
          <a:prstGeom prst="rect">
            <a:avLst/>
          </a:prstGeom>
        </p:spPr>
      </p:pic>
    </p:spTree>
    <p:extLst>
      <p:ext uri="{BB962C8B-B14F-4D97-AF65-F5344CB8AC3E}">
        <p14:creationId xmlns:p14="http://schemas.microsoft.com/office/powerpoint/2010/main" val="1074975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2AACBB-2185-4697-B222-45418C3AA236}">
  <we:reference id="wa104381063" version="1.0.0.1" store="fr-FR"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911eae6-2708-42ec-83b6-1a963383867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E7812E6E236C49B9E3439BFB6C3CD1" ma:contentTypeVersion="15" ma:contentTypeDescription="Create a new document." ma:contentTypeScope="" ma:versionID="92390fd26e6980fcb92f46b993e98933">
  <xsd:schema xmlns:xsd="http://www.w3.org/2001/XMLSchema" xmlns:xs="http://www.w3.org/2001/XMLSchema" xmlns:p="http://schemas.microsoft.com/office/2006/metadata/properties" xmlns:ns3="6911eae6-2708-42ec-83b6-1a9633838671" xmlns:ns4="db90ccdd-d2ed-4146-85c9-432671b27150" targetNamespace="http://schemas.microsoft.com/office/2006/metadata/properties" ma:root="true" ma:fieldsID="f9ffd4d4ff016c1522090839349fb78b" ns3:_="" ns4:_="">
    <xsd:import namespace="6911eae6-2708-42ec-83b6-1a9633838671"/>
    <xsd:import namespace="db90ccdd-d2ed-4146-85c9-432671b2715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LengthInSeconds" minOccurs="0"/>
                <xsd:element ref="ns3:MediaServiceOCR" minOccurs="0"/>
                <xsd:element ref="ns3:_activity" minOccurs="0"/>
                <xsd:element ref="ns4:SharedWithUsers" minOccurs="0"/>
                <xsd:element ref="ns4:SharedWithDetails" minOccurs="0"/>
                <xsd:element ref="ns4:SharingHintHash"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11eae6-2708-42ec-83b6-1a96338386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_activity" ma:index="17"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b90ccdd-d2ed-4146-85c9-432671b2715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F4D18D-DF89-4B6F-856E-8AD4276C705D}">
  <ds:schemaRefs>
    <ds:schemaRef ds:uri="http://schemas.microsoft.com/sharepoint/v3/contenttype/forms"/>
  </ds:schemaRefs>
</ds:datastoreItem>
</file>

<file path=customXml/itemProps2.xml><?xml version="1.0" encoding="utf-8"?>
<ds:datastoreItem xmlns:ds="http://schemas.openxmlformats.org/officeDocument/2006/customXml" ds:itemID="{007EE9FC-3887-46D4-BE2D-D263A3D294B9}">
  <ds:schemaRefs>
    <ds:schemaRef ds:uri="6911eae6-2708-42ec-83b6-1a9633838671"/>
    <ds:schemaRef ds:uri="db90ccdd-d2ed-4146-85c9-432671b271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702848-BEC6-4C12-8941-6DDD7F3CD5EE}">
  <ds:schemaRefs>
    <ds:schemaRef ds:uri="6911eae6-2708-42ec-83b6-1a9633838671"/>
    <ds:schemaRef ds:uri="db90ccdd-d2ed-4146-85c9-432671b271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23</Slides>
  <Notes>21</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Regional Centres of Excellence</vt:lpstr>
      <vt:lpstr>PowerPoint Presentation</vt:lpstr>
      <vt:lpstr>SPC Flagships</vt:lpstr>
      <vt:lpstr>PowerPoint Presentation</vt:lpstr>
      <vt:lpstr>PowerPoint Presentation</vt:lpstr>
      <vt:lpstr>Determinants of Vulnerability</vt:lpstr>
      <vt:lpstr>SPC Vulnerability Assessment Framework</vt:lpstr>
      <vt:lpstr>Community exposure to climate change impacts</vt:lpstr>
      <vt:lpstr>Community sensitivity to climate change impacts</vt:lpstr>
      <vt:lpstr>Communities Adaptive Capacity</vt:lpstr>
      <vt:lpstr>Establishing indicators with communities </vt:lpstr>
      <vt:lpstr>Climate induced Pest and Disease Incidences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PICOF 13_Presentation Template</dc:title>
  <dc:creator>Ramona Stephanie O'Connor</dc:creator>
  <cp:revision>2</cp:revision>
  <cp:lastPrinted>2023-10-20T03:20:51Z</cp:lastPrinted>
  <dcterms:created xsi:type="dcterms:W3CDTF">2006-08-16T00:00:00Z</dcterms:created>
  <dcterms:modified xsi:type="dcterms:W3CDTF">2024-11-05T16:08:00Z</dcterms:modified>
  <dc:identifier>DAFvDvF898w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0x0101002DE7812E6E236C49B9E3439BFB6C3CD1</vt:lpwstr>
  </property>
</Properties>
</file>