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8" r:id="rId7"/>
    <p:sldId id="262" r:id="rId8"/>
  </p:sldIdLst>
  <p:sldSz cx="18288000" cy="10287000"/>
  <p:notesSz cx="6858000" cy="9144000"/>
  <p:embeddedFontLst>
    <p:embeddedFont>
      <p:font typeface="Barlow SemiCondensed" panose="020B0604020202020204" charset="0"/>
      <p:regular r:id="rId9"/>
    </p:embeddedFont>
    <p:embeddedFont>
      <p:font typeface="Barlow SemiCondensed Semi-Bold" panose="020B0604020202020204" charset="0"/>
      <p:regular r:id="rId10"/>
    </p:embeddedFont>
    <p:embeddedFont>
      <p:font typeface="Bebas Neue Bold" panose="020B0604020202020204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2" panose="020B0604020202020204" charset="0"/>
      <p:regular r:id="rId16"/>
    </p:embeddedFont>
    <p:embeddedFont>
      <p:font typeface="Poppins Bold" panose="020B0604020202020204" charset="0"/>
      <p:regular r:id="rId17"/>
    </p:embeddedFont>
    <p:embeddedFont>
      <p:font typeface="Robot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AB3FB-3496-280E-9B52-0E9EAB8B623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884412" y="635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0BEC1-0134-F71F-91CF-447896B1208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884412" y="10071100"/>
            <a:ext cx="544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-192674" y="-380056"/>
            <a:ext cx="18673348" cy="5523556"/>
            <a:chOff x="0" y="0"/>
            <a:chExt cx="4918083" cy="14547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18084" cy="1454764"/>
            </a:xfrm>
            <a:custGeom>
              <a:avLst/>
              <a:gdLst/>
              <a:ahLst/>
              <a:cxnLst/>
              <a:rect l="l" t="t" r="r" b="b"/>
              <a:pathLst>
                <a:path w="4918084" h="1454764">
                  <a:moveTo>
                    <a:pt x="0" y="0"/>
                  </a:moveTo>
                  <a:lnTo>
                    <a:pt x="4918084" y="0"/>
                  </a:lnTo>
                  <a:lnTo>
                    <a:pt x="4918084" y="1454764"/>
                  </a:lnTo>
                  <a:lnTo>
                    <a:pt x="0" y="1454764"/>
                  </a:lnTo>
                  <a:close/>
                </a:path>
              </a:pathLst>
            </a:custGeom>
            <a:gradFill rotWithShape="1">
              <a:gsLst>
                <a:gs pos="0">
                  <a:srgbClr val="0B6E8E">
                    <a:alpha val="100000"/>
                  </a:srgbClr>
                </a:gs>
                <a:gs pos="100000">
                  <a:srgbClr val="1C487D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918083" cy="1511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037622"/>
            <a:ext cx="18288000" cy="6220678"/>
          </a:xfrm>
          <a:custGeom>
            <a:avLst/>
            <a:gdLst/>
            <a:ahLst/>
            <a:cxnLst/>
            <a:rect l="l" t="t" r="r" b="b"/>
            <a:pathLst>
              <a:path w="18288000" h="6220678">
                <a:moveTo>
                  <a:pt x="0" y="0"/>
                </a:moveTo>
                <a:lnTo>
                  <a:pt x="18288000" y="0"/>
                </a:lnTo>
                <a:lnTo>
                  <a:pt x="18288000" y="6220678"/>
                </a:lnTo>
                <a:lnTo>
                  <a:pt x="0" y="62206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7" name="Group 7"/>
          <p:cNvGrpSpPr/>
          <p:nvPr/>
        </p:nvGrpSpPr>
        <p:grpSpPr>
          <a:xfrm>
            <a:off x="0" y="9155968"/>
            <a:ext cx="18288000" cy="1131032"/>
            <a:chOff x="0" y="0"/>
            <a:chExt cx="24384000" cy="15080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1508042"/>
            </a:xfrm>
            <a:custGeom>
              <a:avLst/>
              <a:gdLst/>
              <a:ahLst/>
              <a:cxnLst/>
              <a:rect l="l" t="t" r="r" b="b"/>
              <a:pathLst>
                <a:path w="24384000" h="1508042">
                  <a:moveTo>
                    <a:pt x="0" y="0"/>
                  </a:moveTo>
                  <a:lnTo>
                    <a:pt x="24384000" y="0"/>
                  </a:lnTo>
                  <a:lnTo>
                    <a:pt x="24384000" y="1508042"/>
                  </a:lnTo>
                  <a:lnTo>
                    <a:pt x="0" y="150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488982" y="213257"/>
              <a:ext cx="4647383" cy="1224107"/>
            </a:xfrm>
            <a:custGeom>
              <a:avLst/>
              <a:gdLst/>
              <a:ahLst/>
              <a:cxnLst/>
              <a:rect l="l" t="t" r="r" b="b"/>
              <a:pathLst>
                <a:path w="4647383" h="1224107">
                  <a:moveTo>
                    <a:pt x="0" y="0"/>
                  </a:moveTo>
                  <a:lnTo>
                    <a:pt x="4647382" y="0"/>
                  </a:lnTo>
                  <a:lnTo>
                    <a:pt x="4647382" y="1224107"/>
                  </a:lnTo>
                  <a:lnTo>
                    <a:pt x="0" y="1224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683319" y="399936"/>
              <a:ext cx="2609535" cy="944584"/>
            </a:xfrm>
            <a:custGeom>
              <a:avLst/>
              <a:gdLst/>
              <a:ahLst/>
              <a:cxnLst/>
              <a:rect l="l" t="t" r="r" b="b"/>
              <a:pathLst>
                <a:path w="2609535" h="944584">
                  <a:moveTo>
                    <a:pt x="0" y="0"/>
                  </a:moveTo>
                  <a:lnTo>
                    <a:pt x="2609535" y="0"/>
                  </a:lnTo>
                  <a:lnTo>
                    <a:pt x="2609535" y="944585"/>
                  </a:lnTo>
                  <a:lnTo>
                    <a:pt x="0" y="944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015339" y="344897"/>
              <a:ext cx="4553680" cy="960826"/>
            </a:xfrm>
            <a:custGeom>
              <a:avLst/>
              <a:gdLst/>
              <a:ahLst/>
              <a:cxnLst/>
              <a:rect l="l" t="t" r="r" b="b"/>
              <a:pathLst>
                <a:path w="4553680" h="960826">
                  <a:moveTo>
                    <a:pt x="0" y="0"/>
                  </a:moveTo>
                  <a:lnTo>
                    <a:pt x="4553680" y="0"/>
                  </a:lnTo>
                  <a:lnTo>
                    <a:pt x="4553680" y="960827"/>
                  </a:lnTo>
                  <a:lnTo>
                    <a:pt x="0" y="9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411234" y="459748"/>
              <a:ext cx="2036445" cy="824962"/>
            </a:xfrm>
            <a:custGeom>
              <a:avLst/>
              <a:gdLst/>
              <a:ahLst/>
              <a:cxnLst/>
              <a:rect l="l" t="t" r="r" b="b"/>
              <a:pathLst>
                <a:path w="2036445" h="824962">
                  <a:moveTo>
                    <a:pt x="0" y="0"/>
                  </a:moveTo>
                  <a:lnTo>
                    <a:pt x="2036445" y="0"/>
                  </a:lnTo>
                  <a:lnTo>
                    <a:pt x="2036445" y="824962"/>
                  </a:lnTo>
                  <a:lnTo>
                    <a:pt x="0" y="824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447679" y="177980"/>
              <a:ext cx="2908340" cy="1152763"/>
            </a:xfrm>
            <a:custGeom>
              <a:avLst/>
              <a:gdLst/>
              <a:ahLst/>
              <a:cxnLst/>
              <a:rect l="l" t="t" r="r" b="b"/>
              <a:pathLst>
                <a:path w="2908340" h="1152763">
                  <a:moveTo>
                    <a:pt x="0" y="0"/>
                  </a:moveTo>
                  <a:lnTo>
                    <a:pt x="2908340" y="0"/>
                  </a:lnTo>
                  <a:lnTo>
                    <a:pt x="2908340" y="1152763"/>
                  </a:lnTo>
                  <a:lnTo>
                    <a:pt x="0" y="1152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7356019" y="136442"/>
              <a:ext cx="1142873" cy="1194300"/>
            </a:xfrm>
            <a:custGeom>
              <a:avLst/>
              <a:gdLst/>
              <a:ahLst/>
              <a:cxnLst/>
              <a:rect l="l" t="t" r="r" b="b"/>
              <a:pathLst>
                <a:path w="1142873" h="1194300">
                  <a:moveTo>
                    <a:pt x="0" y="0"/>
                  </a:moveTo>
                  <a:lnTo>
                    <a:pt x="1142873" y="0"/>
                  </a:lnTo>
                  <a:lnTo>
                    <a:pt x="1142873" y="1194301"/>
                  </a:lnTo>
                  <a:lnTo>
                    <a:pt x="0" y="1194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1328138" y="182476"/>
              <a:ext cx="943266" cy="1009295"/>
            </a:xfrm>
            <a:custGeom>
              <a:avLst/>
              <a:gdLst/>
              <a:ahLst/>
              <a:cxnLst/>
              <a:rect l="l" t="t" r="r" b="b"/>
              <a:pathLst>
                <a:path w="943266" h="1009295">
                  <a:moveTo>
                    <a:pt x="0" y="0"/>
                  </a:moveTo>
                  <a:lnTo>
                    <a:pt x="943266" y="0"/>
                  </a:lnTo>
                  <a:lnTo>
                    <a:pt x="943266" y="1009294"/>
                  </a:lnTo>
                  <a:lnTo>
                    <a:pt x="0" y="10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498892" y="182476"/>
              <a:ext cx="2829246" cy="1102234"/>
            </a:xfrm>
            <a:custGeom>
              <a:avLst/>
              <a:gdLst/>
              <a:ahLst/>
              <a:cxnLst/>
              <a:rect l="l" t="t" r="r" b="b"/>
              <a:pathLst>
                <a:path w="2829246" h="1102234">
                  <a:moveTo>
                    <a:pt x="0" y="0"/>
                  </a:moveTo>
                  <a:lnTo>
                    <a:pt x="2829246" y="0"/>
                  </a:lnTo>
                  <a:lnTo>
                    <a:pt x="2829246" y="1102234"/>
                  </a:lnTo>
                  <a:lnTo>
                    <a:pt x="0" y="110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2633469" y="271703"/>
              <a:ext cx="959571" cy="970494"/>
            </a:xfrm>
            <a:custGeom>
              <a:avLst/>
              <a:gdLst/>
              <a:ahLst/>
              <a:cxnLst/>
              <a:rect l="l" t="t" r="r" b="b"/>
              <a:pathLst>
                <a:path w="959571" h="970494">
                  <a:moveTo>
                    <a:pt x="0" y="0"/>
                  </a:moveTo>
                  <a:lnTo>
                    <a:pt x="959571" y="0"/>
                  </a:lnTo>
                  <a:lnTo>
                    <a:pt x="959571" y="970494"/>
                  </a:lnTo>
                  <a:lnTo>
                    <a:pt x="0" y="970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82758" y="31361"/>
            <a:ext cx="13722485" cy="3006261"/>
            <a:chOff x="0" y="0"/>
            <a:chExt cx="18296646" cy="400834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80975"/>
              <a:ext cx="18296646" cy="3525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6"/>
                </a:lnSpc>
              </a:pPr>
              <a:r>
                <a:rPr lang="en-US" sz="7194" b="1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18    session of the </a:t>
              </a:r>
            </a:p>
            <a:p>
              <a:pPr algn="ctr">
                <a:lnSpc>
                  <a:spcPts val="6546"/>
                </a:lnSpc>
              </a:pPr>
              <a:r>
                <a:rPr lang="en-US" sz="7194" b="1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pacific islands climate outlook  Forum </a:t>
              </a:r>
            </a:p>
            <a:p>
              <a:pPr algn="ctr">
                <a:lnSpc>
                  <a:spcPts val="6546"/>
                </a:lnSpc>
              </a:pPr>
              <a:r>
                <a:rPr lang="en-US" sz="7194" b="1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PICOF -18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327634" y="76200"/>
              <a:ext cx="602587" cy="563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05"/>
                </a:lnSpc>
              </a:pPr>
              <a:r>
                <a:rPr lang="en-US" sz="3192" b="1" spc="79">
                  <a:solidFill>
                    <a:srgbClr val="FFFFFF"/>
                  </a:solidFill>
                  <a:latin typeface="Barlow SemiCondensed Semi-Bold"/>
                  <a:ea typeface="Barlow SemiCondensed Semi-Bold"/>
                  <a:cs typeface="Barlow SemiCondensed Semi-Bold"/>
                  <a:sym typeface="Barlow SemiCondensed Semi-Bold"/>
                </a:rPr>
                <a:t>th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455359" y="3460977"/>
              <a:ext cx="11385928" cy="547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80"/>
                </a:lnSpc>
              </a:pPr>
              <a:r>
                <a:rPr lang="en-US" sz="3000" spc="-138">
                  <a:solidFill>
                    <a:srgbClr val="FFFFFF"/>
                  </a:solidFill>
                  <a:latin typeface="Barlow SemiCondensed"/>
                  <a:ea typeface="Barlow SemiCondensed"/>
                  <a:cs typeface="Barlow SemiCondensed"/>
                  <a:sym typeface="Barlow SemiCondensed"/>
                </a:rPr>
                <a:t>23 - 24 April, 2026  | Nadi, Fiji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17265" y="-8450056"/>
            <a:ext cx="17520116" cy="175201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BD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9421" y="0"/>
            <a:ext cx="9288579" cy="8955760"/>
            <a:chOff x="0" y="0"/>
            <a:chExt cx="6585982" cy="6350000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6585982" cy="6350000"/>
            </a:xfrm>
            <a:custGeom>
              <a:avLst/>
              <a:gdLst/>
              <a:ahLst/>
              <a:cxnLst/>
              <a:rect l="l" t="t" r="r" b="b"/>
              <a:pathLst>
                <a:path w="6585982" h="6350000">
                  <a:moveTo>
                    <a:pt x="6585982" y="0"/>
                  </a:moveTo>
                  <a:cubicBezTo>
                    <a:pt x="6585982" y="3506470"/>
                    <a:pt x="3636779" y="6350000"/>
                    <a:pt x="0" y="6350000"/>
                  </a:cubicBezTo>
                  <a:lnTo>
                    <a:pt x="0" y="0"/>
                  </a:lnTo>
                  <a:lnTo>
                    <a:pt x="6585982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446077" y="2640449"/>
            <a:ext cx="4062386" cy="406238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338BD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23" r="223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62640" y="9291484"/>
            <a:ext cx="2828611" cy="852553"/>
          </a:xfrm>
          <a:custGeom>
            <a:avLst/>
            <a:gdLst/>
            <a:ahLst/>
            <a:cxnLst/>
            <a:rect l="l" t="t" r="r" b="b"/>
            <a:pathLst>
              <a:path w="2828611" h="852553">
                <a:moveTo>
                  <a:pt x="0" y="0"/>
                </a:moveTo>
                <a:lnTo>
                  <a:pt x="2828611" y="0"/>
                </a:lnTo>
                <a:lnTo>
                  <a:pt x="2828611" y="852552"/>
                </a:lnTo>
                <a:lnTo>
                  <a:pt x="0" y="85255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TextBox 11"/>
          <p:cNvSpPr txBox="1"/>
          <p:nvPr/>
        </p:nvSpPr>
        <p:spPr>
          <a:xfrm>
            <a:off x="426170" y="7358117"/>
            <a:ext cx="11836407" cy="129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en-US" sz="76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PICOF Objectives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6170" y="8641435"/>
            <a:ext cx="11836406" cy="1588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72C4F"/>
                </a:solidFill>
                <a:latin typeface="Poppins Bold"/>
                <a:ea typeface="Poppins Bold"/>
                <a:cs typeface="Poppins Bold"/>
                <a:sym typeface="Poppins Bold"/>
              </a:rPr>
              <a:t>Simon McGree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072C4F"/>
                </a:solidFill>
                <a:latin typeface="Poppins Bold"/>
                <a:cs typeface="Poppins Bold"/>
                <a:sym typeface="Lato 1"/>
              </a:rPr>
              <a:t>PICS Panel Chair/RCC-N Management Committee Chair</a:t>
            </a:r>
          </a:p>
          <a:p>
            <a:pPr algn="l">
              <a:lnSpc>
                <a:spcPts val="4200"/>
              </a:lnSpc>
            </a:pPr>
            <a:endParaRPr lang="en-US" sz="3000" b="1" dirty="0">
              <a:solidFill>
                <a:srgbClr val="072C4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28918" y="-105156"/>
            <a:ext cx="3975926" cy="4114800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397592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75926" y="0"/>
                </a:lnTo>
                <a:lnTo>
                  <a:pt x="3975926" y="41148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2555621" y="2175004"/>
            <a:ext cx="428212" cy="42821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>
                <a:alpha val="46667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44739" y="9258300"/>
            <a:ext cx="2828611" cy="852553"/>
          </a:xfrm>
          <a:custGeom>
            <a:avLst/>
            <a:gdLst/>
            <a:ahLst/>
            <a:cxnLst/>
            <a:rect l="l" t="t" r="r" b="b"/>
            <a:pathLst>
              <a:path w="2828611" h="852553">
                <a:moveTo>
                  <a:pt x="0" y="0"/>
                </a:moveTo>
                <a:lnTo>
                  <a:pt x="2828612" y="0"/>
                </a:lnTo>
                <a:lnTo>
                  <a:pt x="2828612" y="852553"/>
                </a:lnTo>
                <a:lnTo>
                  <a:pt x="0" y="8525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917C4163-9290-0BE5-2CA6-1CE0C9563BA1}"/>
              </a:ext>
            </a:extLst>
          </p:cNvPr>
          <p:cNvSpPr txBox="1"/>
          <p:nvPr/>
        </p:nvSpPr>
        <p:spPr>
          <a:xfrm>
            <a:off x="1905000" y="2613357"/>
            <a:ext cx="15011400" cy="5566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95"/>
              </a:spcAft>
            </a:pPr>
            <a:endParaRPr lang="en-AU" sz="3600" b="0" i="0" dirty="0">
              <a:solidFill>
                <a:srgbClr val="444444"/>
              </a:solidFill>
              <a:effectLst/>
              <a:latin typeface="OpenSansLight"/>
            </a:endParaRPr>
          </a:p>
          <a:p>
            <a:pPr marL="571500" lvl="0" indent="-571500">
              <a:spcAft>
                <a:spcPts val="195"/>
              </a:spcAft>
              <a:buFont typeface="Arial" panose="020B0604020202020204" pitchFamily="34" charset="0"/>
              <a:buChar char="•"/>
            </a:pPr>
            <a:r>
              <a:rPr lang="en-AU" sz="3600" b="0" i="0" dirty="0">
                <a:solidFill>
                  <a:srgbClr val="444444"/>
                </a:solidFill>
                <a:effectLst/>
              </a:rPr>
              <a:t>WMO associated </a:t>
            </a:r>
            <a:r>
              <a:rPr lang="en-AU" sz="3600" dirty="0">
                <a:solidFill>
                  <a:srgbClr val="444444"/>
                </a:solidFill>
              </a:rPr>
              <a:t>RCOF </a:t>
            </a:r>
            <a:r>
              <a:rPr lang="en-AU" sz="3600" b="0" i="0" dirty="0">
                <a:solidFill>
                  <a:srgbClr val="444444"/>
                </a:solidFill>
                <a:effectLst/>
              </a:rPr>
              <a:t>delivered via the Pacific RCC-Network</a:t>
            </a:r>
          </a:p>
          <a:p>
            <a:pPr lvl="0">
              <a:spcAft>
                <a:spcPts val="195"/>
              </a:spcAft>
            </a:pPr>
            <a:endParaRPr lang="en-AU" sz="2000" b="0" i="0" dirty="0">
              <a:solidFill>
                <a:srgbClr val="444444"/>
              </a:solidFill>
              <a:effectLst/>
            </a:endParaRPr>
          </a:p>
          <a:p>
            <a:pPr marL="571500" lvl="0" indent="-571500">
              <a:spcAft>
                <a:spcPts val="195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444444"/>
                </a:solidFill>
              </a:rPr>
              <a:t>A</a:t>
            </a:r>
            <a:r>
              <a:rPr lang="en-AU" sz="3600" b="0" i="0" dirty="0">
                <a:solidFill>
                  <a:srgbClr val="444444"/>
                </a:solidFill>
                <a:effectLst/>
              </a:rPr>
              <a:t>imed at </a:t>
            </a:r>
            <a:r>
              <a:rPr lang="en-AU" sz="3600" b="1" i="0" dirty="0">
                <a:solidFill>
                  <a:srgbClr val="444444"/>
                </a:solidFill>
                <a:effectLst/>
              </a:rPr>
              <a:t>producing objective, user-relevant climate outlooks </a:t>
            </a:r>
            <a:r>
              <a:rPr lang="en-AU" sz="3600" b="0" i="0" dirty="0">
                <a:solidFill>
                  <a:srgbClr val="444444"/>
                </a:solidFill>
                <a:effectLst/>
              </a:rPr>
              <a:t>in order to members </a:t>
            </a:r>
            <a:r>
              <a:rPr lang="en-AU" sz="3600" b="1" i="0" dirty="0">
                <a:solidFill>
                  <a:srgbClr val="444444"/>
                </a:solidFill>
                <a:effectLst/>
              </a:rPr>
              <a:t>reduce climate-related risks and support sustainable development </a:t>
            </a:r>
            <a:r>
              <a:rPr lang="en-AU" sz="3600" b="0" i="0" dirty="0">
                <a:solidFill>
                  <a:srgbClr val="444444"/>
                </a:solidFill>
                <a:effectLst/>
              </a:rPr>
              <a:t>for </a:t>
            </a:r>
            <a:r>
              <a:rPr lang="en-AU" sz="3600" b="1" i="0" dirty="0">
                <a:solidFill>
                  <a:srgbClr val="444444"/>
                </a:solidFill>
                <a:effectLst/>
              </a:rPr>
              <a:t>in climate-sensitive sectors of critical socioeconomic significance</a:t>
            </a:r>
            <a:endParaRPr lang="en-AU" sz="3600" b="0" i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spcAft>
                <a:spcPts val="195"/>
              </a:spcAft>
            </a:pPr>
            <a:endParaRPr lang="en-AU" sz="2000" b="0" i="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571500" lvl="0" indent="-571500">
              <a:spcAft>
                <a:spcPts val="195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NMHSs are the primary participants of PICOF but the focus remains delivering climate information to climate-sensitive sectors and the community</a:t>
            </a:r>
            <a:endParaRPr lang="en-AU" sz="3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195"/>
              </a:spcAft>
            </a:pPr>
            <a:endParaRPr lang="en-AU" sz="3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7488" lvl="1">
              <a:lnSpc>
                <a:spcPts val="2947"/>
              </a:lnSpc>
            </a:pPr>
            <a:endParaRPr lang="en-US" sz="2199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FE6EBAC-B9C5-1C4E-E6A6-0E53FD9C3604}"/>
              </a:ext>
            </a:extLst>
          </p:cNvPr>
          <p:cNvSpPr txBox="1"/>
          <p:nvPr/>
        </p:nvSpPr>
        <p:spPr>
          <a:xfrm>
            <a:off x="3023978" y="939146"/>
            <a:ext cx="14404782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87"/>
              </a:lnSpc>
            </a:pPr>
            <a:r>
              <a:rPr lang="en-US" sz="6000" dirty="0">
                <a:solidFill>
                  <a:srgbClr val="000000"/>
                </a:solidFill>
                <a:latin typeface="Roboto Bold"/>
              </a:rPr>
              <a:t>Pacific Islands Climate Outlook Forum-18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1D356-8C1E-FCED-42AC-DD7E60EEA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668482-1D4B-910A-53C3-18901E009B89}"/>
              </a:ext>
            </a:extLst>
          </p:cNvPr>
          <p:cNvSpPr/>
          <p:nvPr/>
        </p:nvSpPr>
        <p:spPr>
          <a:xfrm flipH="1" flipV="1">
            <a:off x="-328918" y="-105156"/>
            <a:ext cx="3975926" cy="4114800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397592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75926" y="0"/>
                </a:lnTo>
                <a:lnTo>
                  <a:pt x="3975926" y="41148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4AA0FF8-397E-D016-0A3F-2B90FEF3D222}"/>
              </a:ext>
            </a:extLst>
          </p:cNvPr>
          <p:cNvGrpSpPr/>
          <p:nvPr/>
        </p:nvGrpSpPr>
        <p:grpSpPr>
          <a:xfrm>
            <a:off x="2555621" y="2175004"/>
            <a:ext cx="428212" cy="428212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CE8931B-2542-66A9-CE16-77F34EA96E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>
                <a:alpha val="46667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007FA89-7F79-91F0-E08B-11BAD5C467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CB75B936-DF67-1B86-7A8C-62EAEC060D65}"/>
              </a:ext>
            </a:extLst>
          </p:cNvPr>
          <p:cNvSpPr/>
          <p:nvPr/>
        </p:nvSpPr>
        <p:spPr>
          <a:xfrm>
            <a:off x="244739" y="9258300"/>
            <a:ext cx="2828611" cy="852553"/>
          </a:xfrm>
          <a:custGeom>
            <a:avLst/>
            <a:gdLst/>
            <a:ahLst/>
            <a:cxnLst/>
            <a:rect l="l" t="t" r="r" b="b"/>
            <a:pathLst>
              <a:path w="2828611" h="852553">
                <a:moveTo>
                  <a:pt x="0" y="0"/>
                </a:moveTo>
                <a:lnTo>
                  <a:pt x="2828612" y="0"/>
                </a:lnTo>
                <a:lnTo>
                  <a:pt x="2828612" y="852553"/>
                </a:lnTo>
                <a:lnTo>
                  <a:pt x="0" y="8525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21CD8449-6216-F19A-C1B0-B32E9801F2A4}"/>
              </a:ext>
            </a:extLst>
          </p:cNvPr>
          <p:cNvSpPr txBox="1"/>
          <p:nvPr/>
        </p:nvSpPr>
        <p:spPr>
          <a:xfrm>
            <a:off x="2057400" y="2655701"/>
            <a:ext cx="15011400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95"/>
              </a:spcAft>
            </a:pPr>
            <a:endParaRPr lang="en-AU" sz="3600" b="0" i="0" dirty="0">
              <a:solidFill>
                <a:srgbClr val="444444"/>
              </a:solidFill>
              <a:effectLst/>
              <a:latin typeface="OpenSansLight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Review the climate of November 2025 to April 2026 including performance of climate, ocean and tropical cyclone outlooks</a:t>
            </a: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 climate, ocean and tropical cyclone outlooks and confidence in these outlooks for May to October 2026</a:t>
            </a: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 and discuss long-term trends and projections for selected climate and ocean variables. On this occasion focus on surface and subsurface ocean temperature, coral bleaching and marine heat waves</a:t>
            </a:r>
          </a:p>
          <a:p>
            <a:pPr marL="57150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199" dirty="0">
              <a:solidFill>
                <a:srgbClr val="000000"/>
              </a:solidFill>
              <a:latin typeface="Lato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FD9C017-D78C-00FA-8AB3-039AC2C96CCA}"/>
              </a:ext>
            </a:extLst>
          </p:cNvPr>
          <p:cNvSpPr txBox="1"/>
          <p:nvPr/>
        </p:nvSpPr>
        <p:spPr>
          <a:xfrm>
            <a:off x="5638800" y="342900"/>
            <a:ext cx="84582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87"/>
              </a:lnSpc>
            </a:pPr>
            <a:r>
              <a:rPr lang="en-US" sz="6799" dirty="0">
                <a:solidFill>
                  <a:srgbClr val="000000"/>
                </a:solidFill>
                <a:latin typeface="Roboto Bold"/>
              </a:rPr>
              <a:t>PICOF-18 objectives</a:t>
            </a:r>
          </a:p>
        </p:txBody>
      </p:sp>
    </p:spTree>
    <p:extLst>
      <p:ext uri="{BB962C8B-B14F-4D97-AF65-F5344CB8AC3E}">
        <p14:creationId xmlns:p14="http://schemas.microsoft.com/office/powerpoint/2010/main" val="152083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43640-6634-2C20-8A0D-D6DA4272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FC820D-666F-FA42-D0B7-868BC97CA733}"/>
              </a:ext>
            </a:extLst>
          </p:cNvPr>
          <p:cNvSpPr/>
          <p:nvPr/>
        </p:nvSpPr>
        <p:spPr>
          <a:xfrm flipH="1" flipV="1">
            <a:off x="-328918" y="-105156"/>
            <a:ext cx="3975926" cy="4114800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397592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75926" y="0"/>
                </a:lnTo>
                <a:lnTo>
                  <a:pt x="3975926" y="41148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DE1B49F-0ED7-8392-F7AA-5DE987161923}"/>
              </a:ext>
            </a:extLst>
          </p:cNvPr>
          <p:cNvGrpSpPr/>
          <p:nvPr/>
        </p:nvGrpSpPr>
        <p:grpSpPr>
          <a:xfrm>
            <a:off x="2555621" y="2175004"/>
            <a:ext cx="428212" cy="428212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EEBA05E-6649-3000-990A-23191BED43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>
                <a:alpha val="46667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B546E15-BFCF-8422-CB61-46264329FEE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0D36A735-9998-4845-E6FB-A0199A91D826}"/>
              </a:ext>
            </a:extLst>
          </p:cNvPr>
          <p:cNvSpPr/>
          <p:nvPr/>
        </p:nvSpPr>
        <p:spPr>
          <a:xfrm>
            <a:off x="244739" y="9258300"/>
            <a:ext cx="2828611" cy="852553"/>
          </a:xfrm>
          <a:custGeom>
            <a:avLst/>
            <a:gdLst/>
            <a:ahLst/>
            <a:cxnLst/>
            <a:rect l="l" t="t" r="r" b="b"/>
            <a:pathLst>
              <a:path w="2828611" h="852553">
                <a:moveTo>
                  <a:pt x="0" y="0"/>
                </a:moveTo>
                <a:lnTo>
                  <a:pt x="2828612" y="0"/>
                </a:lnTo>
                <a:lnTo>
                  <a:pt x="2828612" y="852553"/>
                </a:lnTo>
                <a:lnTo>
                  <a:pt x="0" y="8525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EEE8D2D-8F2E-2DAF-7FEE-0F6C5F473677}"/>
              </a:ext>
            </a:extLst>
          </p:cNvPr>
          <p:cNvSpPr txBox="1"/>
          <p:nvPr/>
        </p:nvSpPr>
        <p:spPr>
          <a:xfrm>
            <a:off x="1659044" y="2084092"/>
            <a:ext cx="15621000" cy="717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95"/>
              </a:spcAft>
            </a:pPr>
            <a:endParaRPr lang="en-AU" sz="3600" b="0" i="0" dirty="0">
              <a:solidFill>
                <a:srgbClr val="444444"/>
              </a:solidFill>
              <a:effectLst/>
              <a:latin typeface="OpenSansLight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Improved understanding of climate and ocean monitoring and prediction specifically for the target monitoring and prediction periods</a:t>
            </a: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Enhanced understanding of outlook confidence/skill for the period in question</a:t>
            </a: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regional PICOF statement containing climate, ocean and tropical cyclone outlooks for May to October 2027 which you can use as guide to develop your national statements</a:t>
            </a: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PICOF-18 report</a:t>
            </a: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Content for regional partner and NMHSs climate and ocean bulletins as well as media and social media releases</a:t>
            </a:r>
          </a:p>
          <a:p>
            <a:pPr marL="237488" lvl="1">
              <a:lnSpc>
                <a:spcPts val="2947"/>
              </a:lnSpc>
            </a:pPr>
            <a:endParaRPr lang="en-US" sz="2199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2AF4D1DC-2AC0-07E7-1892-E6FC32B914FE}"/>
              </a:ext>
            </a:extLst>
          </p:cNvPr>
          <p:cNvSpPr txBox="1"/>
          <p:nvPr/>
        </p:nvSpPr>
        <p:spPr>
          <a:xfrm>
            <a:off x="5562600" y="724990"/>
            <a:ext cx="86868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87"/>
              </a:lnSpc>
            </a:pPr>
            <a:r>
              <a:rPr lang="en-US" sz="6799" dirty="0">
                <a:solidFill>
                  <a:srgbClr val="000000"/>
                </a:solidFill>
                <a:latin typeface="Roboto Bold"/>
              </a:rPr>
              <a:t>PICOF-18 outcomes</a:t>
            </a:r>
          </a:p>
        </p:txBody>
      </p:sp>
    </p:spTree>
    <p:extLst>
      <p:ext uri="{BB962C8B-B14F-4D97-AF65-F5344CB8AC3E}">
        <p14:creationId xmlns:p14="http://schemas.microsoft.com/office/powerpoint/2010/main" val="31670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0A0A8-384E-94E1-B465-0AEB8E05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D8F794-D64C-F298-263F-FEF0AE32869E}"/>
              </a:ext>
            </a:extLst>
          </p:cNvPr>
          <p:cNvSpPr/>
          <p:nvPr/>
        </p:nvSpPr>
        <p:spPr>
          <a:xfrm flipH="1" flipV="1">
            <a:off x="-328918" y="-105156"/>
            <a:ext cx="3975926" cy="4114800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397592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975926" y="0"/>
                </a:lnTo>
                <a:lnTo>
                  <a:pt x="3975926" y="41148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097B008-AD55-F16E-FA16-BCACEB9E7319}"/>
              </a:ext>
            </a:extLst>
          </p:cNvPr>
          <p:cNvGrpSpPr/>
          <p:nvPr/>
        </p:nvGrpSpPr>
        <p:grpSpPr>
          <a:xfrm>
            <a:off x="2555621" y="2175004"/>
            <a:ext cx="428212" cy="428212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4BBF3BE-5F64-B948-37FF-A9576FE984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>
                <a:alpha val="46667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FF55FAD-FC83-33E8-944B-268F06855AD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2C0AC7C2-A4DE-2BF6-6089-1079F1BC8DF5}"/>
              </a:ext>
            </a:extLst>
          </p:cNvPr>
          <p:cNvSpPr/>
          <p:nvPr/>
        </p:nvSpPr>
        <p:spPr>
          <a:xfrm>
            <a:off x="244739" y="9258300"/>
            <a:ext cx="2828611" cy="852553"/>
          </a:xfrm>
          <a:custGeom>
            <a:avLst/>
            <a:gdLst/>
            <a:ahLst/>
            <a:cxnLst/>
            <a:rect l="l" t="t" r="r" b="b"/>
            <a:pathLst>
              <a:path w="2828611" h="852553">
                <a:moveTo>
                  <a:pt x="0" y="0"/>
                </a:moveTo>
                <a:lnTo>
                  <a:pt x="2828612" y="0"/>
                </a:lnTo>
                <a:lnTo>
                  <a:pt x="2828612" y="852553"/>
                </a:lnTo>
                <a:lnTo>
                  <a:pt x="0" y="8525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171B769E-5E0F-2F33-2CD1-F5A28183FC58}"/>
              </a:ext>
            </a:extLst>
          </p:cNvPr>
          <p:cNvSpPr txBox="1"/>
          <p:nvPr/>
        </p:nvSpPr>
        <p:spPr>
          <a:xfrm>
            <a:off x="1643122" y="2389110"/>
            <a:ext cx="15621000" cy="561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95"/>
              </a:spcAft>
            </a:pPr>
            <a:endParaRPr lang="en-AU" sz="3600" b="0" i="0" dirty="0">
              <a:solidFill>
                <a:srgbClr val="444444"/>
              </a:solidFill>
              <a:effectLst/>
              <a:latin typeface="OpenSansLight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Longer sessions with more time for questions and discussion. PICOF now 1.5 days (trial)</a:t>
            </a: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new session under Locking Back. Attribution of impacts (trial)</a:t>
            </a: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AU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Group work identifying potential impacts in the Looking Forward session (trial)</a:t>
            </a:r>
          </a:p>
          <a:p>
            <a:pPr lvl="0">
              <a:spcAft>
                <a:spcPts val="300"/>
              </a:spcAft>
            </a:pPr>
            <a:endParaRPr lang="en-AU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Session on prompting the Pacific RCC-Network website</a:t>
            </a:r>
          </a:p>
          <a:p>
            <a:pPr marL="237488" lvl="1">
              <a:lnSpc>
                <a:spcPts val="2947"/>
              </a:lnSpc>
            </a:pPr>
            <a:endParaRPr lang="en-US" sz="2199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CD4295E8-20EA-FA39-3A1E-3A5401A058CE}"/>
              </a:ext>
            </a:extLst>
          </p:cNvPr>
          <p:cNvSpPr txBox="1"/>
          <p:nvPr/>
        </p:nvSpPr>
        <p:spPr>
          <a:xfrm>
            <a:off x="3886200" y="635428"/>
            <a:ext cx="121158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87"/>
              </a:lnSpc>
            </a:pPr>
            <a:r>
              <a:rPr lang="en-US" sz="6799" dirty="0">
                <a:solidFill>
                  <a:srgbClr val="000000"/>
                </a:solidFill>
                <a:latin typeface="Roboto Bold"/>
              </a:rPr>
              <a:t>What's different this time?</a:t>
            </a:r>
          </a:p>
        </p:txBody>
      </p:sp>
    </p:spTree>
    <p:extLst>
      <p:ext uri="{BB962C8B-B14F-4D97-AF65-F5344CB8AC3E}">
        <p14:creationId xmlns:p14="http://schemas.microsoft.com/office/powerpoint/2010/main" val="20709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91992" y="5516178"/>
            <a:ext cx="6552134" cy="1034931"/>
            <a:chOff x="0" y="0"/>
            <a:chExt cx="8736179" cy="137990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736179" cy="1379908"/>
              <a:chOff x="0" y="0"/>
              <a:chExt cx="1088052" cy="17186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88052" cy="171861"/>
              </a:xfrm>
              <a:custGeom>
                <a:avLst/>
                <a:gdLst/>
                <a:ahLst/>
                <a:cxnLst/>
                <a:rect l="l" t="t" r="r" b="b"/>
                <a:pathLst>
                  <a:path w="1088052" h="171861">
                    <a:moveTo>
                      <a:pt x="0" y="0"/>
                    </a:moveTo>
                    <a:lnTo>
                      <a:pt x="1088052" y="0"/>
                    </a:lnTo>
                    <a:lnTo>
                      <a:pt x="1088052" y="171861"/>
                    </a:lnTo>
                    <a:lnTo>
                      <a:pt x="0" y="171861"/>
                    </a:lnTo>
                    <a:close/>
                  </a:path>
                </a:pathLst>
              </a:custGeom>
              <a:solidFill>
                <a:srgbClr val="338BD0"/>
              </a:solidFill>
              <a:ln w="38100" cap="sq">
                <a:solidFill>
                  <a:srgbClr val="0892C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088052" cy="209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289420"/>
              <a:ext cx="8736179" cy="704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"/>
                </a:lnSpc>
              </a:pPr>
              <a:r>
                <a:rPr lang="en-US" sz="3172" dirty="0">
                  <a:solidFill>
                    <a:srgbClr val="CBF4FF"/>
                  </a:solidFill>
                  <a:latin typeface="Lato 2"/>
                  <a:ea typeface="Lato 2"/>
                  <a:cs typeface="Lato 2"/>
                  <a:sym typeface="Lato 2"/>
                </a:rPr>
                <a:t>simon.mcgree@bom.gov.au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-4042700" y="4042700"/>
            <a:ext cx="8733105" cy="647705"/>
          </a:xfrm>
          <a:custGeom>
            <a:avLst/>
            <a:gdLst/>
            <a:ahLst/>
            <a:cxnLst/>
            <a:rect l="l" t="t" r="r" b="b"/>
            <a:pathLst>
              <a:path w="8733105" h="647705">
                <a:moveTo>
                  <a:pt x="0" y="0"/>
                </a:moveTo>
                <a:lnTo>
                  <a:pt x="8733105" y="0"/>
                </a:lnTo>
                <a:lnTo>
                  <a:pt x="8733105" y="647705"/>
                </a:lnTo>
                <a:lnTo>
                  <a:pt x="0" y="64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9091992" y="4414703"/>
            <a:ext cx="6552134" cy="100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9"/>
              </a:lnSpc>
            </a:pPr>
            <a:r>
              <a:rPr lang="en-US" sz="7694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Thank You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9155968"/>
            <a:ext cx="18288000" cy="1131032"/>
            <a:chOff x="0" y="0"/>
            <a:chExt cx="24384000" cy="15080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508042"/>
            </a:xfrm>
            <a:custGeom>
              <a:avLst/>
              <a:gdLst/>
              <a:ahLst/>
              <a:cxnLst/>
              <a:rect l="l" t="t" r="r" b="b"/>
              <a:pathLst>
                <a:path w="24384000" h="1508042">
                  <a:moveTo>
                    <a:pt x="0" y="0"/>
                  </a:moveTo>
                  <a:lnTo>
                    <a:pt x="24384000" y="0"/>
                  </a:lnTo>
                  <a:lnTo>
                    <a:pt x="24384000" y="1508042"/>
                  </a:lnTo>
                  <a:lnTo>
                    <a:pt x="0" y="150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8982" y="213257"/>
              <a:ext cx="4647383" cy="1224107"/>
            </a:xfrm>
            <a:custGeom>
              <a:avLst/>
              <a:gdLst/>
              <a:ahLst/>
              <a:cxnLst/>
              <a:rect l="l" t="t" r="r" b="b"/>
              <a:pathLst>
                <a:path w="4647383" h="1224107">
                  <a:moveTo>
                    <a:pt x="0" y="0"/>
                  </a:moveTo>
                  <a:lnTo>
                    <a:pt x="4647382" y="0"/>
                  </a:lnTo>
                  <a:lnTo>
                    <a:pt x="4647382" y="1224107"/>
                  </a:lnTo>
                  <a:lnTo>
                    <a:pt x="0" y="1224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683319" y="399936"/>
              <a:ext cx="2609535" cy="944584"/>
            </a:xfrm>
            <a:custGeom>
              <a:avLst/>
              <a:gdLst/>
              <a:ahLst/>
              <a:cxnLst/>
              <a:rect l="l" t="t" r="r" b="b"/>
              <a:pathLst>
                <a:path w="2609535" h="944584">
                  <a:moveTo>
                    <a:pt x="0" y="0"/>
                  </a:moveTo>
                  <a:lnTo>
                    <a:pt x="2609535" y="0"/>
                  </a:lnTo>
                  <a:lnTo>
                    <a:pt x="2609535" y="944585"/>
                  </a:lnTo>
                  <a:lnTo>
                    <a:pt x="0" y="944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15339" y="344897"/>
              <a:ext cx="4553680" cy="960826"/>
            </a:xfrm>
            <a:custGeom>
              <a:avLst/>
              <a:gdLst/>
              <a:ahLst/>
              <a:cxnLst/>
              <a:rect l="l" t="t" r="r" b="b"/>
              <a:pathLst>
                <a:path w="4553680" h="960826">
                  <a:moveTo>
                    <a:pt x="0" y="0"/>
                  </a:moveTo>
                  <a:lnTo>
                    <a:pt x="4553680" y="0"/>
                  </a:lnTo>
                  <a:lnTo>
                    <a:pt x="4553680" y="960827"/>
                  </a:lnTo>
                  <a:lnTo>
                    <a:pt x="0" y="9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411234" y="459748"/>
              <a:ext cx="2036445" cy="824962"/>
            </a:xfrm>
            <a:custGeom>
              <a:avLst/>
              <a:gdLst/>
              <a:ahLst/>
              <a:cxnLst/>
              <a:rect l="l" t="t" r="r" b="b"/>
              <a:pathLst>
                <a:path w="2036445" h="824962">
                  <a:moveTo>
                    <a:pt x="0" y="0"/>
                  </a:moveTo>
                  <a:lnTo>
                    <a:pt x="2036445" y="0"/>
                  </a:lnTo>
                  <a:lnTo>
                    <a:pt x="2036445" y="824962"/>
                  </a:lnTo>
                  <a:lnTo>
                    <a:pt x="0" y="824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47679" y="177980"/>
              <a:ext cx="2908340" cy="1152763"/>
            </a:xfrm>
            <a:custGeom>
              <a:avLst/>
              <a:gdLst/>
              <a:ahLst/>
              <a:cxnLst/>
              <a:rect l="l" t="t" r="r" b="b"/>
              <a:pathLst>
                <a:path w="2908340" h="1152763">
                  <a:moveTo>
                    <a:pt x="0" y="0"/>
                  </a:moveTo>
                  <a:lnTo>
                    <a:pt x="2908340" y="0"/>
                  </a:lnTo>
                  <a:lnTo>
                    <a:pt x="2908340" y="1152763"/>
                  </a:lnTo>
                  <a:lnTo>
                    <a:pt x="0" y="1152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356019" y="136442"/>
              <a:ext cx="1142873" cy="1194300"/>
            </a:xfrm>
            <a:custGeom>
              <a:avLst/>
              <a:gdLst/>
              <a:ahLst/>
              <a:cxnLst/>
              <a:rect l="l" t="t" r="r" b="b"/>
              <a:pathLst>
                <a:path w="1142873" h="1194300">
                  <a:moveTo>
                    <a:pt x="0" y="0"/>
                  </a:moveTo>
                  <a:lnTo>
                    <a:pt x="1142873" y="0"/>
                  </a:lnTo>
                  <a:lnTo>
                    <a:pt x="1142873" y="1194301"/>
                  </a:lnTo>
                  <a:lnTo>
                    <a:pt x="0" y="1194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28138" y="182476"/>
              <a:ext cx="943266" cy="1009295"/>
            </a:xfrm>
            <a:custGeom>
              <a:avLst/>
              <a:gdLst/>
              <a:ahLst/>
              <a:cxnLst/>
              <a:rect l="l" t="t" r="r" b="b"/>
              <a:pathLst>
                <a:path w="943266" h="1009295">
                  <a:moveTo>
                    <a:pt x="0" y="0"/>
                  </a:moveTo>
                  <a:lnTo>
                    <a:pt x="943266" y="0"/>
                  </a:lnTo>
                  <a:lnTo>
                    <a:pt x="943266" y="1009294"/>
                  </a:lnTo>
                  <a:lnTo>
                    <a:pt x="0" y="10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498892" y="182476"/>
              <a:ext cx="2829246" cy="1102234"/>
            </a:xfrm>
            <a:custGeom>
              <a:avLst/>
              <a:gdLst/>
              <a:ahLst/>
              <a:cxnLst/>
              <a:rect l="l" t="t" r="r" b="b"/>
              <a:pathLst>
                <a:path w="2829246" h="1102234">
                  <a:moveTo>
                    <a:pt x="0" y="0"/>
                  </a:moveTo>
                  <a:lnTo>
                    <a:pt x="2829246" y="0"/>
                  </a:lnTo>
                  <a:lnTo>
                    <a:pt x="2829246" y="1102234"/>
                  </a:lnTo>
                  <a:lnTo>
                    <a:pt x="0" y="110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2633469" y="271703"/>
              <a:ext cx="959571" cy="970494"/>
            </a:xfrm>
            <a:custGeom>
              <a:avLst/>
              <a:gdLst/>
              <a:ahLst/>
              <a:cxnLst/>
              <a:rect l="l" t="t" r="r" b="b"/>
              <a:pathLst>
                <a:path w="959571" h="970494">
                  <a:moveTo>
                    <a:pt x="0" y="0"/>
                  </a:moveTo>
                  <a:lnTo>
                    <a:pt x="959571" y="0"/>
                  </a:lnTo>
                  <a:lnTo>
                    <a:pt x="959571" y="970494"/>
                  </a:lnTo>
                  <a:lnTo>
                    <a:pt x="0" y="970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311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Calibri</vt:lpstr>
      <vt:lpstr>Barlow SemiCondensed Semi-Bold</vt:lpstr>
      <vt:lpstr>Barlow SemiCondensed</vt:lpstr>
      <vt:lpstr>Bebas Neue Bold</vt:lpstr>
      <vt:lpstr>Arial</vt:lpstr>
      <vt:lpstr>OpenSansLight</vt:lpstr>
      <vt:lpstr>Aptos</vt:lpstr>
      <vt:lpstr>Roboto Bold</vt:lpstr>
      <vt:lpstr>Lato</vt:lpstr>
      <vt:lpstr>Poppins Bold</vt:lpstr>
      <vt:lpstr>Lato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PICOF-18 Presentation Template</dc:title>
  <dc:creator>Simon McGree</dc:creator>
  <cp:lastModifiedBy>Simon McGree</cp:lastModifiedBy>
  <cp:revision>4</cp:revision>
  <dcterms:created xsi:type="dcterms:W3CDTF">2006-08-16T00:00:00Z</dcterms:created>
  <dcterms:modified xsi:type="dcterms:W3CDTF">2026-04-20T04:00:51Z</dcterms:modified>
  <dc:identifier>DAHEuX6pt1I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edad5e-85c4-4d99-839f-4db88ccef5c5_Enabled">
    <vt:lpwstr>true</vt:lpwstr>
  </property>
  <property fmtid="{D5CDD505-2E9C-101B-9397-08002B2CF9AE}" pid="3" name="MSIP_Label_55edad5e-85c4-4d99-839f-4db88ccef5c5_SetDate">
    <vt:lpwstr>2026-04-20T04:00:48Z</vt:lpwstr>
  </property>
  <property fmtid="{D5CDD505-2E9C-101B-9397-08002B2CF9AE}" pid="4" name="MSIP_Label_55edad5e-85c4-4d99-839f-4db88ccef5c5_Method">
    <vt:lpwstr>Standard</vt:lpwstr>
  </property>
  <property fmtid="{D5CDD505-2E9C-101B-9397-08002B2CF9AE}" pid="5" name="MSIP_Label_55edad5e-85c4-4d99-839f-4db88ccef5c5_Name">
    <vt:lpwstr>PSPF Official</vt:lpwstr>
  </property>
  <property fmtid="{D5CDD505-2E9C-101B-9397-08002B2CF9AE}" pid="6" name="MSIP_Label_55edad5e-85c4-4d99-839f-4db88ccef5c5_SiteId">
    <vt:lpwstr>d1ad7db5-97dd-4f2b-816e-50d663b7bb94</vt:lpwstr>
  </property>
  <property fmtid="{D5CDD505-2E9C-101B-9397-08002B2CF9AE}" pid="7" name="MSIP_Label_55edad5e-85c4-4d99-839f-4db88ccef5c5_ActionId">
    <vt:lpwstr>d8ca1707-27e2-44e0-88b7-61caa5f2d4c8</vt:lpwstr>
  </property>
  <property fmtid="{D5CDD505-2E9C-101B-9397-08002B2CF9AE}" pid="8" name="MSIP_Label_55edad5e-85c4-4d99-839f-4db88ccef5c5_ContentBits">
    <vt:lpwstr>3</vt:lpwstr>
  </property>
  <property fmtid="{D5CDD505-2E9C-101B-9397-08002B2CF9AE}" pid="9" name="MSIP_Label_55edad5e-85c4-4d99-839f-4db88ccef5c5_Tag">
    <vt:lpwstr>10, 3, 0, 1</vt:lpwstr>
  </property>
  <property fmtid="{D5CDD505-2E9C-101B-9397-08002B2CF9AE}" pid="10" name="ClassificationContentMarkingFooterLocations">
    <vt:lpwstr>Office Theme:10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Office Theme:9</vt:lpwstr>
  </property>
  <property fmtid="{D5CDD505-2E9C-101B-9397-08002B2CF9AE}" pid="13" name="ClassificationContentMarkingHeaderText">
    <vt:lpwstr>OFFICIAL</vt:lpwstr>
  </property>
</Properties>
</file>