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4" r:id="rId4"/>
    <p:sldId id="287" r:id="rId5"/>
    <p:sldId id="282" r:id="rId6"/>
    <p:sldId id="265" r:id="rId7"/>
    <p:sldId id="268" r:id="rId8"/>
    <p:sldId id="274" r:id="rId9"/>
    <p:sldId id="276" r:id="rId10"/>
    <p:sldId id="272" r:id="rId11"/>
    <p:sldId id="271" r:id="rId12"/>
    <p:sldId id="278" r:id="rId13"/>
    <p:sldId id="261" r:id="rId14"/>
    <p:sldId id="262" r:id="rId15"/>
  </p:sldIdLst>
  <p:sldSz cx="18288000" cy="10287000"/>
  <p:notesSz cx="6858000" cy="9144000"/>
  <p:embeddedFontLst>
    <p:embeddedFont>
      <p:font typeface="Lato 2" panose="020B0604020202020204" charset="0"/>
      <p:regular r:id="rId17"/>
    </p:embeddedFont>
    <p:embeddedFont>
      <p:font typeface="Barlow SemiCondensed" panose="020B0604020202020204" charset="0"/>
      <p:regular r:id="rId18"/>
    </p:embeddedFont>
    <p:embeddedFont>
      <p:font typeface="Roboto Bold" panose="020B0604020202020204" charset="0"/>
      <p:regular r:id="rId19"/>
    </p:embeddedFont>
    <p:embeddedFont>
      <p:font typeface="Lato 1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Bebas Neue Bold" panose="020B0604020202020204" charset="0"/>
      <p:regular r:id="rId25"/>
    </p:embeddedFont>
    <p:embeddedFont>
      <p:font typeface="Barlow SemiCondensed Semi-Bold" panose="020B0604020202020204" charset="0"/>
      <p:regular r:id="rId26"/>
    </p:embeddedFont>
    <p:embeddedFont>
      <p:font typeface="Poppins Bold" panose="020B0604020202020204" charset="0"/>
      <p:regular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84606" autoAdjust="0"/>
  </p:normalViewPr>
  <p:slideViewPr>
    <p:cSldViewPr>
      <p:cViewPr varScale="1">
        <p:scale>
          <a:sx n="57" d="100"/>
          <a:sy n="57" d="100"/>
        </p:scale>
        <p:origin x="538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20030-D0C9-4C4A-848A-B88CECFB911C}" type="datetimeFigureOut">
              <a:rPr lang="en-US" smtClean="0"/>
              <a:t>4/18/2026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BB966-D428-4778-B9FD-F37F9912B9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95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B966-D428-4778-B9FD-F37F9912B99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14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B966-D428-4778-B9FD-F37F9912B99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96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B966-D428-4778-B9FD-F37F9912B99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2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B966-D428-4778-B9FD-F37F9912B9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04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B966-D428-4778-B9FD-F37F9912B9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91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B966-D428-4778-B9FD-F37F9912B9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58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B966-D428-4778-B9FD-F37F9912B9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71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B966-D428-4778-B9FD-F37F9912B9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56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B966-D428-4778-B9FD-F37F9912B99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90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B966-D428-4778-B9FD-F37F9912B99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26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BB966-D428-4778-B9FD-F37F9912B99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06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56.png"/><Relationship Id="rId4" Type="http://schemas.openxmlformats.org/officeDocument/2006/relationships/image" Target="../media/image6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71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grpSp>
        <p:nvGrpSpPr>
          <p:cNvPr id="3" name="Group 3"/>
          <p:cNvGrpSpPr/>
          <p:nvPr/>
        </p:nvGrpSpPr>
        <p:grpSpPr>
          <a:xfrm>
            <a:off x="-192674" y="-380056"/>
            <a:ext cx="18673348" cy="5523556"/>
            <a:chOff x="0" y="0"/>
            <a:chExt cx="4918083" cy="14547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8084" cy="1454764"/>
            </a:xfrm>
            <a:custGeom>
              <a:avLst/>
              <a:gdLst/>
              <a:ahLst/>
              <a:cxnLst/>
              <a:rect l="l" t="t" r="r" b="b"/>
              <a:pathLst>
                <a:path w="4918084" h="1454764">
                  <a:moveTo>
                    <a:pt x="0" y="0"/>
                  </a:moveTo>
                  <a:lnTo>
                    <a:pt x="4918084" y="0"/>
                  </a:lnTo>
                  <a:lnTo>
                    <a:pt x="4918084" y="1454764"/>
                  </a:lnTo>
                  <a:lnTo>
                    <a:pt x="0" y="1454764"/>
                  </a:lnTo>
                  <a:close/>
                </a:path>
              </a:pathLst>
            </a:custGeom>
            <a:gradFill rotWithShape="1">
              <a:gsLst>
                <a:gs pos="0">
                  <a:srgbClr val="0B6E8E">
                    <a:alpha val="100000"/>
                  </a:srgbClr>
                </a:gs>
                <a:gs pos="100000">
                  <a:srgbClr val="1C487D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18083" cy="1511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037622"/>
            <a:ext cx="18288000" cy="6220678"/>
          </a:xfrm>
          <a:custGeom>
            <a:avLst/>
            <a:gdLst/>
            <a:ahLst/>
            <a:cxnLst/>
            <a:rect l="l" t="t" r="r" b="b"/>
            <a:pathLst>
              <a:path w="18288000" h="6220678">
                <a:moveTo>
                  <a:pt x="0" y="0"/>
                </a:moveTo>
                <a:lnTo>
                  <a:pt x="18288000" y="0"/>
                </a:lnTo>
                <a:lnTo>
                  <a:pt x="18288000" y="6220678"/>
                </a:lnTo>
                <a:lnTo>
                  <a:pt x="0" y="622067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grpSp>
        <p:nvGrpSpPr>
          <p:cNvPr id="7" name="Group 7"/>
          <p:cNvGrpSpPr/>
          <p:nvPr/>
        </p:nvGrpSpPr>
        <p:grpSpPr>
          <a:xfrm>
            <a:off x="0" y="9155968"/>
            <a:ext cx="18288000" cy="1131032"/>
            <a:chOff x="0" y="0"/>
            <a:chExt cx="24384000" cy="15080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508042"/>
            </a:xfrm>
            <a:custGeom>
              <a:avLst/>
              <a:gdLst/>
              <a:ahLst/>
              <a:cxnLst/>
              <a:rect l="l" t="t" r="r" b="b"/>
              <a:pathLst>
                <a:path w="24384000" h="1508042">
                  <a:moveTo>
                    <a:pt x="0" y="0"/>
                  </a:moveTo>
                  <a:lnTo>
                    <a:pt x="24384000" y="0"/>
                  </a:lnTo>
                  <a:lnTo>
                    <a:pt x="24384000" y="1508042"/>
                  </a:lnTo>
                  <a:lnTo>
                    <a:pt x="0" y="1508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9" name="Freeform 9"/>
            <p:cNvSpPr/>
            <p:nvPr/>
          </p:nvSpPr>
          <p:spPr>
            <a:xfrm>
              <a:off x="488982" y="213257"/>
              <a:ext cx="4647383" cy="1224107"/>
            </a:xfrm>
            <a:custGeom>
              <a:avLst/>
              <a:gdLst/>
              <a:ahLst/>
              <a:cxnLst/>
              <a:rect l="l" t="t" r="r" b="b"/>
              <a:pathLst>
                <a:path w="4647383" h="1224107">
                  <a:moveTo>
                    <a:pt x="0" y="0"/>
                  </a:moveTo>
                  <a:lnTo>
                    <a:pt x="4647382" y="0"/>
                  </a:lnTo>
                  <a:lnTo>
                    <a:pt x="4647382" y="1224107"/>
                  </a:lnTo>
                  <a:lnTo>
                    <a:pt x="0" y="1224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683319" y="399936"/>
              <a:ext cx="2609535" cy="944584"/>
            </a:xfrm>
            <a:custGeom>
              <a:avLst/>
              <a:gdLst/>
              <a:ahLst/>
              <a:cxnLst/>
              <a:rect l="l" t="t" r="r" b="b"/>
              <a:pathLst>
                <a:path w="2609535" h="944584">
                  <a:moveTo>
                    <a:pt x="0" y="0"/>
                  </a:moveTo>
                  <a:lnTo>
                    <a:pt x="2609535" y="0"/>
                  </a:lnTo>
                  <a:lnTo>
                    <a:pt x="2609535" y="944585"/>
                  </a:lnTo>
                  <a:lnTo>
                    <a:pt x="0" y="944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015339" y="344897"/>
              <a:ext cx="4553680" cy="960826"/>
            </a:xfrm>
            <a:custGeom>
              <a:avLst/>
              <a:gdLst/>
              <a:ahLst/>
              <a:cxnLst/>
              <a:rect l="l" t="t" r="r" b="b"/>
              <a:pathLst>
                <a:path w="4553680" h="960826">
                  <a:moveTo>
                    <a:pt x="0" y="0"/>
                  </a:moveTo>
                  <a:lnTo>
                    <a:pt x="4553680" y="0"/>
                  </a:lnTo>
                  <a:lnTo>
                    <a:pt x="4553680" y="960827"/>
                  </a:lnTo>
                  <a:lnTo>
                    <a:pt x="0" y="960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411234" y="459748"/>
              <a:ext cx="2036445" cy="824962"/>
            </a:xfrm>
            <a:custGeom>
              <a:avLst/>
              <a:gdLst/>
              <a:ahLst/>
              <a:cxnLst/>
              <a:rect l="l" t="t" r="r" b="b"/>
              <a:pathLst>
                <a:path w="2036445" h="824962">
                  <a:moveTo>
                    <a:pt x="0" y="0"/>
                  </a:moveTo>
                  <a:lnTo>
                    <a:pt x="2036445" y="0"/>
                  </a:lnTo>
                  <a:lnTo>
                    <a:pt x="2036445" y="824962"/>
                  </a:lnTo>
                  <a:lnTo>
                    <a:pt x="0" y="824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447679" y="177980"/>
              <a:ext cx="2908340" cy="1152763"/>
            </a:xfrm>
            <a:custGeom>
              <a:avLst/>
              <a:gdLst/>
              <a:ahLst/>
              <a:cxnLst/>
              <a:rect l="l" t="t" r="r" b="b"/>
              <a:pathLst>
                <a:path w="2908340" h="1152763">
                  <a:moveTo>
                    <a:pt x="0" y="0"/>
                  </a:moveTo>
                  <a:lnTo>
                    <a:pt x="2908340" y="0"/>
                  </a:lnTo>
                  <a:lnTo>
                    <a:pt x="2908340" y="1152763"/>
                  </a:lnTo>
                  <a:lnTo>
                    <a:pt x="0" y="1152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7356019" y="136442"/>
              <a:ext cx="1142873" cy="1194300"/>
            </a:xfrm>
            <a:custGeom>
              <a:avLst/>
              <a:gdLst/>
              <a:ahLst/>
              <a:cxnLst/>
              <a:rect l="l" t="t" r="r" b="b"/>
              <a:pathLst>
                <a:path w="1142873" h="1194300">
                  <a:moveTo>
                    <a:pt x="0" y="0"/>
                  </a:moveTo>
                  <a:lnTo>
                    <a:pt x="1142873" y="0"/>
                  </a:lnTo>
                  <a:lnTo>
                    <a:pt x="1142873" y="1194301"/>
                  </a:lnTo>
                  <a:lnTo>
                    <a:pt x="0" y="1194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1328138" y="182476"/>
              <a:ext cx="943266" cy="1009295"/>
            </a:xfrm>
            <a:custGeom>
              <a:avLst/>
              <a:gdLst/>
              <a:ahLst/>
              <a:cxnLst/>
              <a:rect l="l" t="t" r="r" b="b"/>
              <a:pathLst>
                <a:path w="943266" h="1009295">
                  <a:moveTo>
                    <a:pt x="0" y="0"/>
                  </a:moveTo>
                  <a:lnTo>
                    <a:pt x="943266" y="0"/>
                  </a:lnTo>
                  <a:lnTo>
                    <a:pt x="943266" y="1009294"/>
                  </a:lnTo>
                  <a:lnTo>
                    <a:pt x="0" y="1009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8498892" y="182476"/>
              <a:ext cx="2829246" cy="1102234"/>
            </a:xfrm>
            <a:custGeom>
              <a:avLst/>
              <a:gdLst/>
              <a:ahLst/>
              <a:cxnLst/>
              <a:rect l="l" t="t" r="r" b="b"/>
              <a:pathLst>
                <a:path w="2829246" h="1102234">
                  <a:moveTo>
                    <a:pt x="0" y="0"/>
                  </a:moveTo>
                  <a:lnTo>
                    <a:pt x="2829246" y="0"/>
                  </a:lnTo>
                  <a:lnTo>
                    <a:pt x="2829246" y="1102234"/>
                  </a:lnTo>
                  <a:lnTo>
                    <a:pt x="0" y="110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2633469" y="271703"/>
              <a:ext cx="959571" cy="970494"/>
            </a:xfrm>
            <a:custGeom>
              <a:avLst/>
              <a:gdLst/>
              <a:ahLst/>
              <a:cxnLst/>
              <a:rect l="l" t="t" r="r" b="b"/>
              <a:pathLst>
                <a:path w="959571" h="970494">
                  <a:moveTo>
                    <a:pt x="0" y="0"/>
                  </a:moveTo>
                  <a:lnTo>
                    <a:pt x="959571" y="0"/>
                  </a:lnTo>
                  <a:lnTo>
                    <a:pt x="959571" y="970494"/>
                  </a:lnTo>
                  <a:lnTo>
                    <a:pt x="0" y="970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282758" y="31361"/>
            <a:ext cx="13722485" cy="3006261"/>
            <a:chOff x="0" y="0"/>
            <a:chExt cx="18296646" cy="400834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80975"/>
              <a:ext cx="18296646" cy="3525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6"/>
                </a:lnSpc>
              </a:pPr>
              <a:r>
                <a:rPr lang="en-US" sz="7194" b="1" dirty="0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18    session of the </a:t>
              </a:r>
            </a:p>
            <a:p>
              <a:pPr algn="ctr">
                <a:lnSpc>
                  <a:spcPts val="6546"/>
                </a:lnSpc>
              </a:pPr>
              <a:r>
                <a:rPr lang="en-US" sz="7194" b="1" dirty="0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pacific islands climate outlook  Forum </a:t>
              </a:r>
            </a:p>
            <a:p>
              <a:pPr algn="ctr">
                <a:lnSpc>
                  <a:spcPts val="6546"/>
                </a:lnSpc>
              </a:pPr>
              <a:r>
                <a:rPr lang="en-US" sz="7194" b="1" dirty="0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PICOF -18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327634" y="76200"/>
              <a:ext cx="602587" cy="563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05"/>
                </a:lnSpc>
              </a:pPr>
              <a:r>
                <a:rPr lang="en-US" sz="3192" b="1" spc="79" dirty="0" err="1">
                  <a:solidFill>
                    <a:srgbClr val="FFFFFF"/>
                  </a:solidFill>
                  <a:latin typeface="Barlow SemiCondensed Semi-Bold"/>
                  <a:ea typeface="Barlow SemiCondensed Semi-Bold"/>
                  <a:cs typeface="Barlow SemiCondensed Semi-Bold"/>
                  <a:sym typeface="Barlow SemiCondensed Semi-Bold"/>
                </a:rPr>
                <a:t>th</a:t>
              </a:r>
              <a:endParaRPr lang="en-US" sz="3192" b="1" spc="79" dirty="0">
                <a:solidFill>
                  <a:srgbClr val="FFFFFF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455359" y="3460977"/>
              <a:ext cx="11385928" cy="547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80"/>
                </a:lnSpc>
              </a:pPr>
              <a:r>
                <a:rPr lang="en-US" sz="3000" spc="-138">
                  <a:solidFill>
                    <a:srgbClr val="FFFFFF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23 - 24 April, 2026  | Nadi, Fiji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5011" y="5615113"/>
            <a:ext cx="767124" cy="7671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33153" y="6573566"/>
            <a:ext cx="340966" cy="34096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8288000" cy="8236557"/>
            <a:chOff x="0" y="0"/>
            <a:chExt cx="4816593" cy="2169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136018" y="8460681"/>
            <a:ext cx="8015964" cy="999813"/>
            <a:chOff x="0" y="0"/>
            <a:chExt cx="10687952" cy="133308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10687952" cy="709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60"/>
                </a:lnSpc>
              </a:pPr>
              <a:r>
                <a:rPr lang="en-US" altLang="ko-KR" sz="3500" b="1" dirty="0">
                  <a:solidFill>
                    <a:srgbClr val="072C4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Coral Bleaching Outlook</a:t>
              </a:r>
              <a:endParaRPr lang="en-US" sz="3500" b="1" dirty="0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81079"/>
              <a:ext cx="10013247" cy="452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7"/>
                </a:lnSpc>
              </a:pPr>
              <a:r>
                <a:rPr lang="en-US" sz="2199" dirty="0">
                  <a:solidFill>
                    <a:srgbClr val="072C4F"/>
                  </a:solidFill>
                  <a:latin typeface="Lato 1"/>
                  <a:ea typeface="Lato 1"/>
                  <a:cs typeface="Lato 1"/>
                  <a:sym typeface="Lato 1"/>
                </a:rPr>
                <a:t>Source: https://oceanportal.spc.int/explorer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D4FDE98-67CF-452A-9784-5087603445DE}"/>
              </a:ext>
            </a:extLst>
          </p:cNvPr>
          <p:cNvSpPr txBox="1"/>
          <p:nvPr/>
        </p:nvSpPr>
        <p:spPr>
          <a:xfrm>
            <a:off x="0" y="0"/>
            <a:ext cx="164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4. Coral </a:t>
            </a:r>
            <a:r>
              <a:rPr lang="en-US" sz="4400" b="1" dirty="0"/>
              <a:t>Bleaching – Ocean </a:t>
            </a:r>
            <a:r>
              <a:rPr lang="en-US" sz="4400" b="1" dirty="0" smtClean="0"/>
              <a:t>Portal</a:t>
            </a:r>
            <a:endParaRPr lang="en-US" sz="4400" b="1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5BAEE8EA-97F2-4A7B-902B-D8903091F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900000"/>
            <a:ext cx="5934468" cy="359664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9995BDB6-4CDC-4749-BFF8-F284FF1B4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900000"/>
            <a:ext cx="5934468" cy="359664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906C2A7E-B51E-4458-A86B-8E6BAAF27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4320000"/>
            <a:ext cx="5934468" cy="359664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6B1D4BBF-F3A4-4C97-A3D2-D2BA91EC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4320000"/>
            <a:ext cx="5934468" cy="359664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645953" y="1317511"/>
            <a:ext cx="5038693" cy="4893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65100" indent="-165100">
              <a:buFont typeface="Arial" panose="020B0604020202020204" pitchFamily="34" charset="0"/>
              <a:buChar char="•"/>
            </a:pPr>
            <a:r>
              <a:rPr lang="en-US" altLang="ko-KR" sz="2400" b="1" dirty="0" smtClean="0"/>
              <a:t>May: </a:t>
            </a:r>
            <a:r>
              <a:rPr lang="en-US" sz="2400" dirty="0" smtClean="0"/>
              <a:t>Alert </a:t>
            </a:r>
            <a:r>
              <a:rPr lang="en-US" sz="2400" dirty="0"/>
              <a:t>Level </a:t>
            </a:r>
            <a:r>
              <a:rPr lang="en-US" sz="2400" dirty="0" smtClean="0"/>
              <a:t>2 </a:t>
            </a:r>
            <a:r>
              <a:rPr lang="en-US" sz="2400" dirty="0"/>
              <a:t>is expected for </a:t>
            </a:r>
            <a:r>
              <a:rPr lang="en-US" sz="2400" dirty="0" smtClean="0"/>
              <a:t>Nauru; Alert </a:t>
            </a:r>
            <a:r>
              <a:rPr lang="en-US" sz="2400" dirty="0"/>
              <a:t>Level 1 affects the </a:t>
            </a:r>
            <a:r>
              <a:rPr lang="en-US" sz="2400" dirty="0" smtClean="0"/>
              <a:t>Kiribati and Samoa</a:t>
            </a:r>
          </a:p>
          <a:p>
            <a:pPr marL="165100" indent="-1651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65100" indent="-165100">
              <a:buFont typeface="Arial" panose="020B0604020202020204" pitchFamily="34" charset="0"/>
              <a:buChar char="•"/>
            </a:pPr>
            <a:r>
              <a:rPr lang="en-US" altLang="ko-KR" sz="2400" b="1" dirty="0" smtClean="0"/>
              <a:t>June</a:t>
            </a:r>
            <a:r>
              <a:rPr lang="en-US" sz="2400" b="1" dirty="0" smtClean="0"/>
              <a:t>:</a:t>
            </a:r>
            <a:r>
              <a:rPr lang="en-US" sz="2400" dirty="0" smtClean="0"/>
              <a:t> </a:t>
            </a:r>
            <a:r>
              <a:rPr lang="en-US" sz="2400" dirty="0"/>
              <a:t>Heat stress </a:t>
            </a:r>
            <a:r>
              <a:rPr lang="en-US" sz="2400" dirty="0" smtClean="0"/>
              <a:t>intensifies.</a:t>
            </a:r>
          </a:p>
          <a:p>
            <a:pPr marL="509588" lvl="1" indent="-220663">
              <a:buFont typeface="Arial" panose="020B0604020202020204" pitchFamily="34" charset="0"/>
              <a:buChar char="•"/>
            </a:pPr>
            <a:r>
              <a:rPr lang="en-US" sz="2400" dirty="0" smtClean="0"/>
              <a:t>Alert </a:t>
            </a:r>
            <a:r>
              <a:rPr lang="en-US" sz="2400" dirty="0"/>
              <a:t>Level 2 expands across Kiribati and </a:t>
            </a:r>
            <a:r>
              <a:rPr lang="en-US" sz="2400" dirty="0" smtClean="0"/>
              <a:t>Nauru. </a:t>
            </a:r>
          </a:p>
          <a:p>
            <a:pPr marL="509588" lvl="1" indent="-220663">
              <a:buFont typeface="Arial" panose="020B0604020202020204" pitchFamily="34" charset="0"/>
              <a:buChar char="•"/>
            </a:pPr>
            <a:r>
              <a:rPr lang="en-US" sz="2400" dirty="0" smtClean="0"/>
              <a:t>Alert </a:t>
            </a:r>
            <a:r>
              <a:rPr lang="en-US" sz="2400" dirty="0"/>
              <a:t>Level 2 forms a continuous band across the equatorial </a:t>
            </a:r>
            <a:r>
              <a:rPr lang="en-US" sz="2400" dirty="0" smtClean="0"/>
              <a:t>Pacific.</a:t>
            </a:r>
            <a:endParaRPr lang="en-US" sz="2400" dirty="0"/>
          </a:p>
          <a:p>
            <a:pPr marL="165100" indent="-1651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65100" indent="-165100">
              <a:buFont typeface="Arial" panose="020B0604020202020204" pitchFamily="34" charset="0"/>
              <a:buChar char="•"/>
            </a:pPr>
            <a:r>
              <a:rPr lang="en-US" sz="2400" b="1" dirty="0" smtClean="0"/>
              <a:t>July: </a:t>
            </a:r>
            <a:r>
              <a:rPr lang="en-US" sz="2400" dirty="0" smtClean="0"/>
              <a:t>Thermal </a:t>
            </a:r>
            <a:r>
              <a:rPr lang="en-US" sz="2400" dirty="0"/>
              <a:t>stress </a:t>
            </a:r>
            <a:r>
              <a:rPr lang="en-US" sz="2400" dirty="0" smtClean="0"/>
              <a:t>persists. </a:t>
            </a:r>
            <a:r>
              <a:rPr lang="en-US" sz="2400" dirty="0"/>
              <a:t>Alert Level 2 </a:t>
            </a:r>
            <a:r>
              <a:rPr lang="en-US" sz="2400" dirty="0" smtClean="0"/>
              <a:t>still covers </a:t>
            </a:r>
            <a:r>
              <a:rPr lang="en-US" sz="2400" dirty="0"/>
              <a:t>the </a:t>
            </a:r>
            <a:r>
              <a:rPr lang="en-US" sz="2400" dirty="0" smtClean="0"/>
              <a:t>equatorial </a:t>
            </a:r>
            <a:r>
              <a:rPr lang="en-US" sz="2400" dirty="0"/>
              <a:t>region </a:t>
            </a:r>
            <a:r>
              <a:rPr lang="en-US" sz="2400" dirty="0" smtClean="0"/>
              <a:t>from Nauru to Kiribati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9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0" y="0"/>
            <a:ext cx="18288000" cy="8236557"/>
            <a:chOff x="0" y="0"/>
            <a:chExt cx="4816593" cy="2169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136018" y="8460681"/>
            <a:ext cx="12466182" cy="1032706"/>
            <a:chOff x="0" y="0"/>
            <a:chExt cx="16621576" cy="137694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10687952" cy="709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endParaRPr lang="en-US" sz="3500" b="1" dirty="0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81078"/>
              <a:ext cx="16621576" cy="4958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47"/>
                </a:lnSpc>
              </a:pPr>
              <a:r>
                <a:rPr lang="en-US" dirty="0">
                  <a:solidFill>
                    <a:srgbClr val="072C4F"/>
                  </a:solidFill>
                  <a:latin typeface="Lato 1"/>
                  <a:ea typeface="Lato 1"/>
                  <a:cs typeface="Lato 1"/>
                  <a:sym typeface="Lato 1"/>
                </a:rPr>
                <a:t>Source: https://coralreefwatch.noaa.gov/satellite/bleachingoutlook_cfs/archive_webpage/outlook_icwk20260301.php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D4FDE98-67CF-452A-9784-5087603445DE}"/>
              </a:ext>
            </a:extLst>
          </p:cNvPr>
          <p:cNvSpPr txBox="1"/>
          <p:nvPr/>
        </p:nvSpPr>
        <p:spPr>
          <a:xfrm>
            <a:off x="0" y="0"/>
            <a:ext cx="164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4. Coral </a:t>
            </a:r>
            <a:r>
              <a:rPr lang="en-US" sz="4400" b="1" dirty="0"/>
              <a:t>Bleaching – NOAA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EAE09FB3-46AE-4F3F-AEBA-B35025E70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17" y="1377495"/>
            <a:ext cx="7583330" cy="472938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3F8DD259-F469-4FDA-9CEE-8AFE8441F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314" y="1377495"/>
            <a:ext cx="7583330" cy="4729388"/>
          </a:xfrm>
          <a:prstGeom prst="rect">
            <a:avLst/>
          </a:prstGeom>
        </p:spPr>
      </p:pic>
      <p:sp>
        <p:nvSpPr>
          <p:cNvPr id="22" name="TextBox 12"/>
          <p:cNvSpPr txBox="1"/>
          <p:nvPr/>
        </p:nvSpPr>
        <p:spPr>
          <a:xfrm>
            <a:off x="5136018" y="8460681"/>
            <a:ext cx="9799182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altLang="ko-KR" sz="3500" b="1" dirty="0" smtClean="0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Probability of Coral Bleaching Heat Stress</a:t>
            </a:r>
            <a:endParaRPr lang="en-US" sz="3500" b="1" dirty="0">
              <a:solidFill>
                <a:srgbClr val="072C4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48041" y="6350503"/>
            <a:ext cx="560788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smtClean="0"/>
              <a:t>Stress </a:t>
            </a:r>
            <a:r>
              <a:rPr lang="en-US" sz="2000" dirty="0"/>
              <a:t>level predicted by 60% of ensemble </a:t>
            </a:r>
            <a:r>
              <a:rPr lang="en-US" sz="2000" dirty="0" smtClean="0"/>
              <a:t>members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2468038" y="6331007"/>
            <a:ext cx="560788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Stress </a:t>
            </a:r>
            <a:r>
              <a:rPr lang="en-US" sz="2000" dirty="0">
                <a:solidFill>
                  <a:srgbClr val="000000"/>
                </a:solidFill>
              </a:rPr>
              <a:t>level predicted by 90% of ensemble </a:t>
            </a:r>
            <a:r>
              <a:rPr lang="en-US" sz="2000" dirty="0" smtClean="0">
                <a:solidFill>
                  <a:srgbClr val="000000"/>
                </a:solidFill>
              </a:rPr>
              <a:t>members</a:t>
            </a:r>
          </a:p>
        </p:txBody>
      </p:sp>
    </p:spTree>
    <p:extLst>
      <p:ext uri="{BB962C8B-B14F-4D97-AF65-F5344CB8AC3E}">
        <p14:creationId xmlns:p14="http://schemas.microsoft.com/office/powerpoint/2010/main" val="148168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0" y="0"/>
            <a:ext cx="18288000" cy="8236557"/>
            <a:chOff x="0" y="0"/>
            <a:chExt cx="4816593" cy="2169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136018" y="8460681"/>
            <a:ext cx="8015964" cy="999814"/>
            <a:chOff x="0" y="0"/>
            <a:chExt cx="10687952" cy="133308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10687952" cy="709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altLang="ko-KR" sz="3500" b="1" dirty="0" smtClean="0">
                  <a:solidFill>
                    <a:srgbClr val="072C4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Fisheries Convergence Zone</a:t>
              </a:r>
              <a:endParaRPr lang="en-US" sz="3500" b="1" dirty="0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81080"/>
              <a:ext cx="10013247" cy="452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7"/>
                </a:lnSpc>
              </a:pPr>
              <a:r>
                <a:rPr lang="en-US" sz="2199" dirty="0">
                  <a:solidFill>
                    <a:srgbClr val="072C4F"/>
                  </a:solidFill>
                  <a:latin typeface="Lato 1"/>
                  <a:ea typeface="Lato 1"/>
                  <a:cs typeface="Lato 1"/>
                  <a:sym typeface="Lato 1"/>
                </a:rPr>
                <a:t>Source: https://legacy-oceanportal.spc.int/portal/ocean.html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D4FDE98-67CF-452A-9784-5087603445DE}"/>
              </a:ext>
            </a:extLst>
          </p:cNvPr>
          <p:cNvSpPr txBox="1"/>
          <p:nvPr/>
        </p:nvSpPr>
        <p:spPr>
          <a:xfrm>
            <a:off x="0" y="0"/>
            <a:ext cx="164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5. Fisheries </a:t>
            </a:r>
            <a:r>
              <a:rPr lang="en-US" sz="4400" b="1" dirty="0"/>
              <a:t>Convergence Zone – Ocean Portal</a:t>
            </a: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E536E701-A7F3-4D69-B8C8-C033AFDF5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598" y="4117425"/>
            <a:ext cx="1257475" cy="2133898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D89AE20A-A06B-47A9-BA49-18F4304174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91" y="800100"/>
            <a:ext cx="4313575" cy="290155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9246B6A9-F37A-48A4-9C0E-F589BAB4BD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258" y="800100"/>
            <a:ext cx="4313575" cy="290155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BCEAF9CB-AF2A-41EC-A539-29E63BCC4A4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825" y="804320"/>
            <a:ext cx="4313575" cy="290155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C5A8E3FA-A73A-4BCD-9971-DCFBB64DA27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21" y="3733595"/>
            <a:ext cx="4313575" cy="2901558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7292EF98-BAE4-4C52-A3B2-881EE2775B3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14" y="3734460"/>
            <a:ext cx="4313575" cy="29015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19433" y="6670032"/>
            <a:ext cx="15343104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800" dirty="0" smtClean="0"/>
              <a:t>The fisheries </a:t>
            </a:r>
            <a:r>
              <a:rPr lang="en-US" altLang="ko-KR" sz="2800" dirty="0" smtClean="0"/>
              <a:t>C</a:t>
            </a:r>
            <a:r>
              <a:rPr lang="en-US" sz="2800" dirty="0" smtClean="0"/>
              <a:t>onvergence </a:t>
            </a:r>
            <a:r>
              <a:rPr lang="en-US" altLang="ko-KR" sz="2800" dirty="0" smtClean="0"/>
              <a:t>Z</a:t>
            </a:r>
            <a:r>
              <a:rPr lang="en-US" sz="2800" dirty="0" smtClean="0"/>
              <a:t>one is displaced from its climatological position, generally shifting eastward and slightly equatorward.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800" dirty="0" smtClean="0"/>
              <a:t>This shift is consistent across month</a:t>
            </a:r>
            <a:r>
              <a:rPr lang="en-US" altLang="ko-KR" sz="2800" dirty="0" smtClean="0"/>
              <a:t>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796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825388" cy="10287000"/>
            <a:chOff x="0" y="0"/>
            <a:chExt cx="127088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884" cy="2709333"/>
            </a:xfrm>
            <a:custGeom>
              <a:avLst/>
              <a:gdLst/>
              <a:ahLst/>
              <a:cxnLst/>
              <a:rect l="l" t="t" r="r" b="b"/>
              <a:pathLst>
                <a:path w="1270884" h="2709333">
                  <a:moveTo>
                    <a:pt x="0" y="0"/>
                  </a:moveTo>
                  <a:lnTo>
                    <a:pt x="1270884" y="0"/>
                  </a:lnTo>
                  <a:lnTo>
                    <a:pt x="12708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7088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3773287" y="1813961"/>
            <a:ext cx="13081734" cy="1362681"/>
          </a:xfrm>
          <a:custGeom>
            <a:avLst/>
            <a:gdLst/>
            <a:ahLst/>
            <a:cxnLst/>
            <a:rect l="l" t="t" r="r" b="b"/>
            <a:pathLst>
              <a:path w="13081734" h="1362681">
                <a:moveTo>
                  <a:pt x="0" y="1362681"/>
                </a:moveTo>
                <a:lnTo>
                  <a:pt x="13081734" y="1362681"/>
                </a:lnTo>
                <a:lnTo>
                  <a:pt x="13081734" y="0"/>
                </a:lnTo>
                <a:lnTo>
                  <a:pt x="0" y="0"/>
                </a:lnTo>
                <a:lnTo>
                  <a:pt x="0" y="136268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6" name="TextBox 6"/>
          <p:cNvSpPr txBox="1"/>
          <p:nvPr/>
        </p:nvSpPr>
        <p:spPr>
          <a:xfrm>
            <a:off x="4989767" y="446425"/>
            <a:ext cx="9560583" cy="10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7"/>
              </a:lnSpc>
            </a:pPr>
            <a:r>
              <a:rPr lang="en-US" sz="6799" b="1" dirty="0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rPr>
              <a:t>Summary</a:t>
            </a:r>
          </a:p>
        </p:txBody>
      </p:sp>
      <p:sp>
        <p:nvSpPr>
          <p:cNvPr id="8" name="Freeform 8"/>
          <p:cNvSpPr/>
          <p:nvPr/>
        </p:nvSpPr>
        <p:spPr>
          <a:xfrm rot="5400000" flipV="1">
            <a:off x="-1212421" y="551887"/>
            <a:ext cx="6589696" cy="5485922"/>
          </a:xfrm>
          <a:custGeom>
            <a:avLst/>
            <a:gdLst/>
            <a:ahLst/>
            <a:cxnLst/>
            <a:rect l="l" t="t" r="r" b="b"/>
            <a:pathLst>
              <a:path w="6589696" h="5485922">
                <a:moveTo>
                  <a:pt x="0" y="5485922"/>
                </a:moveTo>
                <a:lnTo>
                  <a:pt x="6589696" y="5485922"/>
                </a:lnTo>
                <a:lnTo>
                  <a:pt x="6589696" y="0"/>
                </a:lnTo>
                <a:lnTo>
                  <a:pt x="0" y="0"/>
                </a:lnTo>
                <a:lnTo>
                  <a:pt x="0" y="54859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9" name="Freeform 9"/>
          <p:cNvSpPr/>
          <p:nvPr/>
        </p:nvSpPr>
        <p:spPr>
          <a:xfrm>
            <a:off x="998388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5110174" y="3009900"/>
            <a:ext cx="115210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SST:</a:t>
            </a:r>
            <a:r>
              <a:rPr lang="en-US" sz="3600" dirty="0"/>
              <a:t> mostly above normal  across the equatorial Pacific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/>
              <a:t>SSH</a:t>
            </a:r>
            <a:r>
              <a:rPr lang="en-US" sz="3600" b="1" dirty="0"/>
              <a:t>:</a:t>
            </a:r>
            <a:r>
              <a:rPr lang="en-US" sz="3600" dirty="0"/>
              <a:t> </a:t>
            </a:r>
            <a:r>
              <a:rPr lang="en-US" sz="3600" dirty="0" smtClean="0"/>
              <a:t>Highs </a:t>
            </a:r>
            <a:r>
              <a:rPr lang="en-US" sz="3600" dirty="0"/>
              <a:t>for Kiribati/Nauru; </a:t>
            </a:r>
            <a:r>
              <a:rPr lang="en-US" sz="3600" dirty="0" smtClean="0"/>
              <a:t>Lows </a:t>
            </a:r>
            <a:r>
              <a:rPr lang="en-US" sz="3600" dirty="0"/>
              <a:t>for </a:t>
            </a:r>
            <a:r>
              <a:rPr lang="en-US" sz="3600" dirty="0" smtClean="0"/>
              <a:t>Micronesia </a:t>
            </a:r>
            <a:r>
              <a:rPr lang="en-US" altLang="ko-KR" sz="3600" dirty="0" smtClean="0"/>
              <a:t>and the southwestern</a:t>
            </a:r>
            <a:r>
              <a:rPr lang="en-US" sz="3600" dirty="0" smtClean="0"/>
              <a:t> Pacific.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/>
              <a:t>MHW</a:t>
            </a:r>
            <a:r>
              <a:rPr lang="en-US" sz="3600" b="1" dirty="0"/>
              <a:t>:</a:t>
            </a:r>
            <a:r>
              <a:rPr lang="en-US" sz="3600" dirty="0"/>
              <a:t> Widespread moderate-to-strong intensity; eastward expansion through </a:t>
            </a:r>
            <a:r>
              <a:rPr lang="en-US" sz="3600" dirty="0" smtClean="0"/>
              <a:t>July</a:t>
            </a: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Coral Bleaching:</a:t>
            </a:r>
            <a:r>
              <a:rPr lang="en-US" sz="3600" dirty="0"/>
              <a:t> Escalation to Alert Level 2 </a:t>
            </a:r>
            <a:r>
              <a:rPr lang="en-US" sz="3600" dirty="0" smtClean="0"/>
              <a:t>across </a:t>
            </a:r>
            <a:r>
              <a:rPr lang="en-US" sz="3600" dirty="0"/>
              <a:t>the equatorial </a:t>
            </a:r>
            <a:r>
              <a:rPr lang="en-US" altLang="ko-KR" sz="3600" dirty="0" smtClean="0"/>
              <a:t>region</a:t>
            </a:r>
            <a:r>
              <a:rPr lang="en-US" sz="3600" dirty="0" smtClean="0"/>
              <a:t> </a:t>
            </a:r>
            <a:r>
              <a:rPr lang="en-US" sz="3600" dirty="0"/>
              <a:t>(Nauru to Kiribati).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Fisheries:</a:t>
            </a:r>
            <a:r>
              <a:rPr lang="en-US" sz="3600" dirty="0"/>
              <a:t> Eastward and equatorward shift of the convergence zone.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B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91992" y="5516178"/>
            <a:ext cx="6552134" cy="1034931"/>
            <a:chOff x="0" y="0"/>
            <a:chExt cx="8736179" cy="137990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736179" cy="1379908"/>
              <a:chOff x="0" y="0"/>
              <a:chExt cx="1088052" cy="17186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88052" cy="171861"/>
              </a:xfrm>
              <a:custGeom>
                <a:avLst/>
                <a:gdLst/>
                <a:ahLst/>
                <a:cxnLst/>
                <a:rect l="l" t="t" r="r" b="b"/>
                <a:pathLst>
                  <a:path w="1088052" h="171861">
                    <a:moveTo>
                      <a:pt x="0" y="0"/>
                    </a:moveTo>
                    <a:lnTo>
                      <a:pt x="1088052" y="0"/>
                    </a:lnTo>
                    <a:lnTo>
                      <a:pt x="1088052" y="171861"/>
                    </a:lnTo>
                    <a:lnTo>
                      <a:pt x="0" y="171861"/>
                    </a:lnTo>
                    <a:close/>
                  </a:path>
                </a:pathLst>
              </a:custGeom>
              <a:solidFill>
                <a:srgbClr val="338BD0"/>
              </a:solidFill>
              <a:ln w="38100" cap="sq">
                <a:solidFill>
                  <a:srgbClr val="0892C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AU" dirty="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088052" cy="2099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dirty="0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289420"/>
              <a:ext cx="8736179" cy="704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172" dirty="0">
                  <a:solidFill>
                    <a:srgbClr val="CBF4FF"/>
                  </a:solidFill>
                  <a:latin typeface="Lato 2"/>
                  <a:ea typeface="Lato 2"/>
                  <a:cs typeface="Lato 2"/>
                  <a:sym typeface="Lato 2"/>
                </a:rPr>
                <a:t>downy@apcc21.org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-4042700" y="4042700"/>
            <a:ext cx="8733105" cy="647705"/>
          </a:xfrm>
          <a:custGeom>
            <a:avLst/>
            <a:gdLst/>
            <a:ahLst/>
            <a:cxnLst/>
            <a:rect l="l" t="t" r="r" b="b"/>
            <a:pathLst>
              <a:path w="8733105" h="647705">
                <a:moveTo>
                  <a:pt x="0" y="0"/>
                </a:moveTo>
                <a:lnTo>
                  <a:pt x="8733105" y="0"/>
                </a:lnTo>
                <a:lnTo>
                  <a:pt x="8733105" y="647705"/>
                </a:lnTo>
                <a:lnTo>
                  <a:pt x="0" y="647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8" name="TextBox 8"/>
          <p:cNvSpPr txBox="1"/>
          <p:nvPr/>
        </p:nvSpPr>
        <p:spPr>
          <a:xfrm>
            <a:off x="9091992" y="4414703"/>
            <a:ext cx="6552134" cy="100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9"/>
              </a:lnSpc>
            </a:pPr>
            <a:r>
              <a:rPr lang="en-US" sz="7694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Thank You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9155968"/>
            <a:ext cx="18288000" cy="1131032"/>
            <a:chOff x="0" y="0"/>
            <a:chExt cx="24384000" cy="15080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384000" cy="1508042"/>
            </a:xfrm>
            <a:custGeom>
              <a:avLst/>
              <a:gdLst/>
              <a:ahLst/>
              <a:cxnLst/>
              <a:rect l="l" t="t" r="r" b="b"/>
              <a:pathLst>
                <a:path w="24384000" h="1508042">
                  <a:moveTo>
                    <a:pt x="0" y="0"/>
                  </a:moveTo>
                  <a:lnTo>
                    <a:pt x="24384000" y="0"/>
                  </a:lnTo>
                  <a:lnTo>
                    <a:pt x="24384000" y="1508042"/>
                  </a:lnTo>
                  <a:lnTo>
                    <a:pt x="0" y="1508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8982" y="213257"/>
              <a:ext cx="4647383" cy="1224107"/>
            </a:xfrm>
            <a:custGeom>
              <a:avLst/>
              <a:gdLst/>
              <a:ahLst/>
              <a:cxnLst/>
              <a:rect l="l" t="t" r="r" b="b"/>
              <a:pathLst>
                <a:path w="4647383" h="1224107">
                  <a:moveTo>
                    <a:pt x="0" y="0"/>
                  </a:moveTo>
                  <a:lnTo>
                    <a:pt x="4647382" y="0"/>
                  </a:lnTo>
                  <a:lnTo>
                    <a:pt x="4647382" y="1224107"/>
                  </a:lnTo>
                  <a:lnTo>
                    <a:pt x="0" y="1224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9683319" y="399936"/>
              <a:ext cx="2609535" cy="944584"/>
            </a:xfrm>
            <a:custGeom>
              <a:avLst/>
              <a:gdLst/>
              <a:ahLst/>
              <a:cxnLst/>
              <a:rect l="l" t="t" r="r" b="b"/>
              <a:pathLst>
                <a:path w="2609535" h="944584">
                  <a:moveTo>
                    <a:pt x="0" y="0"/>
                  </a:moveTo>
                  <a:lnTo>
                    <a:pt x="2609535" y="0"/>
                  </a:lnTo>
                  <a:lnTo>
                    <a:pt x="2609535" y="944585"/>
                  </a:lnTo>
                  <a:lnTo>
                    <a:pt x="0" y="944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5015339" y="344897"/>
              <a:ext cx="4553680" cy="960826"/>
            </a:xfrm>
            <a:custGeom>
              <a:avLst/>
              <a:gdLst/>
              <a:ahLst/>
              <a:cxnLst/>
              <a:rect l="l" t="t" r="r" b="b"/>
              <a:pathLst>
                <a:path w="4553680" h="960826">
                  <a:moveTo>
                    <a:pt x="0" y="0"/>
                  </a:moveTo>
                  <a:lnTo>
                    <a:pt x="4553680" y="0"/>
                  </a:lnTo>
                  <a:lnTo>
                    <a:pt x="4553680" y="960827"/>
                  </a:lnTo>
                  <a:lnTo>
                    <a:pt x="0" y="960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2411234" y="459748"/>
              <a:ext cx="2036445" cy="824962"/>
            </a:xfrm>
            <a:custGeom>
              <a:avLst/>
              <a:gdLst/>
              <a:ahLst/>
              <a:cxnLst/>
              <a:rect l="l" t="t" r="r" b="b"/>
              <a:pathLst>
                <a:path w="2036445" h="824962">
                  <a:moveTo>
                    <a:pt x="0" y="0"/>
                  </a:moveTo>
                  <a:lnTo>
                    <a:pt x="2036445" y="0"/>
                  </a:lnTo>
                  <a:lnTo>
                    <a:pt x="2036445" y="824962"/>
                  </a:lnTo>
                  <a:lnTo>
                    <a:pt x="0" y="824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47679" y="177980"/>
              <a:ext cx="2908340" cy="1152763"/>
            </a:xfrm>
            <a:custGeom>
              <a:avLst/>
              <a:gdLst/>
              <a:ahLst/>
              <a:cxnLst/>
              <a:rect l="l" t="t" r="r" b="b"/>
              <a:pathLst>
                <a:path w="2908340" h="1152763">
                  <a:moveTo>
                    <a:pt x="0" y="0"/>
                  </a:moveTo>
                  <a:lnTo>
                    <a:pt x="2908340" y="0"/>
                  </a:lnTo>
                  <a:lnTo>
                    <a:pt x="2908340" y="1152763"/>
                  </a:lnTo>
                  <a:lnTo>
                    <a:pt x="0" y="1152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7356019" y="136442"/>
              <a:ext cx="1142873" cy="1194300"/>
            </a:xfrm>
            <a:custGeom>
              <a:avLst/>
              <a:gdLst/>
              <a:ahLst/>
              <a:cxnLst/>
              <a:rect l="l" t="t" r="r" b="b"/>
              <a:pathLst>
                <a:path w="1142873" h="1194300">
                  <a:moveTo>
                    <a:pt x="0" y="0"/>
                  </a:moveTo>
                  <a:lnTo>
                    <a:pt x="1142873" y="0"/>
                  </a:lnTo>
                  <a:lnTo>
                    <a:pt x="1142873" y="1194301"/>
                  </a:lnTo>
                  <a:lnTo>
                    <a:pt x="0" y="1194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1328138" y="182476"/>
              <a:ext cx="943266" cy="1009295"/>
            </a:xfrm>
            <a:custGeom>
              <a:avLst/>
              <a:gdLst/>
              <a:ahLst/>
              <a:cxnLst/>
              <a:rect l="l" t="t" r="r" b="b"/>
              <a:pathLst>
                <a:path w="943266" h="1009295">
                  <a:moveTo>
                    <a:pt x="0" y="0"/>
                  </a:moveTo>
                  <a:lnTo>
                    <a:pt x="943266" y="0"/>
                  </a:lnTo>
                  <a:lnTo>
                    <a:pt x="943266" y="1009294"/>
                  </a:lnTo>
                  <a:lnTo>
                    <a:pt x="0" y="1009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8498892" y="182476"/>
              <a:ext cx="2829246" cy="1102234"/>
            </a:xfrm>
            <a:custGeom>
              <a:avLst/>
              <a:gdLst/>
              <a:ahLst/>
              <a:cxnLst/>
              <a:rect l="l" t="t" r="r" b="b"/>
              <a:pathLst>
                <a:path w="2829246" h="1102234">
                  <a:moveTo>
                    <a:pt x="0" y="0"/>
                  </a:moveTo>
                  <a:lnTo>
                    <a:pt x="2829246" y="0"/>
                  </a:lnTo>
                  <a:lnTo>
                    <a:pt x="2829246" y="1102234"/>
                  </a:lnTo>
                  <a:lnTo>
                    <a:pt x="0" y="110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2633469" y="271703"/>
              <a:ext cx="959571" cy="970494"/>
            </a:xfrm>
            <a:custGeom>
              <a:avLst/>
              <a:gdLst/>
              <a:ahLst/>
              <a:cxnLst/>
              <a:rect l="l" t="t" r="r" b="b"/>
              <a:pathLst>
                <a:path w="959571" h="970494">
                  <a:moveTo>
                    <a:pt x="0" y="0"/>
                  </a:moveTo>
                  <a:lnTo>
                    <a:pt x="959571" y="0"/>
                  </a:lnTo>
                  <a:lnTo>
                    <a:pt x="959571" y="970494"/>
                  </a:lnTo>
                  <a:lnTo>
                    <a:pt x="0" y="970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B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7265" y="-8450056"/>
            <a:ext cx="17520116" cy="1752011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8BD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99421" y="0"/>
            <a:ext cx="9288579" cy="8955760"/>
            <a:chOff x="0" y="0"/>
            <a:chExt cx="6585982" cy="6350000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6585982" cy="6350000"/>
            </a:xfrm>
            <a:custGeom>
              <a:avLst/>
              <a:gdLst/>
              <a:ahLst/>
              <a:cxnLst/>
              <a:rect l="l" t="t" r="r" b="b"/>
              <a:pathLst>
                <a:path w="6585982" h="6350000">
                  <a:moveTo>
                    <a:pt x="6585982" y="0"/>
                  </a:moveTo>
                  <a:cubicBezTo>
                    <a:pt x="6585982" y="3506470"/>
                    <a:pt x="3636779" y="6350000"/>
                    <a:pt x="0" y="6350000"/>
                  </a:cubicBezTo>
                  <a:lnTo>
                    <a:pt x="0" y="0"/>
                  </a:lnTo>
                  <a:lnTo>
                    <a:pt x="6585982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446077" y="2640449"/>
            <a:ext cx="4062386" cy="406238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-14231" y="-32"/>
              <a:ext cx="6378462" cy="6350064"/>
            </a:xfrm>
            <a:custGeom>
              <a:avLst/>
              <a:gdLst/>
              <a:ahLst/>
              <a:cxnLst/>
              <a:rect l="l" t="t" r="r" b="b"/>
              <a:pathLst>
                <a:path w="6378462" h="6350064">
                  <a:moveTo>
                    <a:pt x="3189231" y="32"/>
                  </a:moveTo>
                  <a:lnTo>
                    <a:pt x="3189231" y="32"/>
                  </a:lnTo>
                  <a:cubicBezTo>
                    <a:pt x="2051530" y="-5056"/>
                    <a:pt x="998068" y="598980"/>
                    <a:pt x="427743" y="1583419"/>
                  </a:cubicBezTo>
                  <a:cubicBezTo>
                    <a:pt x="-142581" y="2567857"/>
                    <a:pt x="-142581" y="3782207"/>
                    <a:pt x="427743" y="4766645"/>
                  </a:cubicBezTo>
                  <a:cubicBezTo>
                    <a:pt x="998068" y="5751084"/>
                    <a:pt x="2051530" y="6355120"/>
                    <a:pt x="3189231" y="6350032"/>
                  </a:cubicBezTo>
                  <a:cubicBezTo>
                    <a:pt x="4326932" y="6355120"/>
                    <a:pt x="5380395" y="5751084"/>
                    <a:pt x="5950719" y="4766645"/>
                  </a:cubicBezTo>
                  <a:cubicBezTo>
                    <a:pt x="6521043" y="3782207"/>
                    <a:pt x="6521043" y="2567857"/>
                    <a:pt x="5950719" y="1583419"/>
                  </a:cubicBezTo>
                  <a:cubicBezTo>
                    <a:pt x="5380395" y="598980"/>
                    <a:pt x="4326932" y="-5056"/>
                    <a:pt x="3189231" y="32"/>
                  </a:cubicBezTo>
                  <a:close/>
                </a:path>
              </a:pathLst>
            </a:custGeom>
            <a:solidFill>
              <a:srgbClr val="338BD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408023" y="420342"/>
              <a:ext cx="5533953" cy="5509315"/>
            </a:xfrm>
            <a:custGeom>
              <a:avLst/>
              <a:gdLst/>
              <a:ahLst/>
              <a:cxnLst/>
              <a:rect l="l" t="t" r="r" b="b"/>
              <a:pathLst>
                <a:path w="5533953" h="5509315">
                  <a:moveTo>
                    <a:pt x="2766977" y="28"/>
                  </a:moveTo>
                  <a:cubicBezTo>
                    <a:pt x="1779908" y="-4386"/>
                    <a:pt x="865924" y="519676"/>
                    <a:pt x="371110" y="1373774"/>
                  </a:cubicBezTo>
                  <a:cubicBezTo>
                    <a:pt x="-123703" y="2227873"/>
                    <a:pt x="-123703" y="3281443"/>
                    <a:pt x="371110" y="4135542"/>
                  </a:cubicBezTo>
                  <a:cubicBezTo>
                    <a:pt x="865924" y="4989640"/>
                    <a:pt x="1779908" y="5513702"/>
                    <a:pt x="2766977" y="5509288"/>
                  </a:cubicBezTo>
                  <a:cubicBezTo>
                    <a:pt x="3754046" y="5513702"/>
                    <a:pt x="4668030" y="4989640"/>
                    <a:pt x="5162844" y="4135542"/>
                  </a:cubicBezTo>
                  <a:cubicBezTo>
                    <a:pt x="5657657" y="3281443"/>
                    <a:pt x="5657657" y="2227873"/>
                    <a:pt x="5162844" y="1373775"/>
                  </a:cubicBezTo>
                  <a:cubicBezTo>
                    <a:pt x="4668030" y="519676"/>
                    <a:pt x="3754046" y="-4386"/>
                    <a:pt x="2766977" y="28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223" r="22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162640" y="9291484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2"/>
                </a:lnTo>
                <a:lnTo>
                  <a:pt x="0" y="8525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426170" y="7358117"/>
            <a:ext cx="17099830" cy="1292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40"/>
              </a:lnSpc>
            </a:pPr>
            <a:r>
              <a:rPr lang="en-US" sz="7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Session 3ii. Ocean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6170" y="8641435"/>
            <a:ext cx="9448570" cy="105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Daeun </a:t>
            </a:r>
            <a:r>
              <a:rPr lang="en-US" sz="3000" b="1" dirty="0" err="1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Jeong</a:t>
            </a:r>
            <a:endParaRPr lang="en-US" sz="3000" b="1" dirty="0">
              <a:solidFill>
                <a:srgbClr val="072C4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Researcher, </a:t>
            </a:r>
            <a:r>
              <a:rPr lang="en-US" sz="3000" b="1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APEC Climate </a:t>
            </a:r>
            <a:r>
              <a:rPr lang="en-US" sz="3000" b="1" dirty="0">
                <a:solidFill>
                  <a:srgbClr val="072C4F"/>
                </a:solidFill>
                <a:latin typeface="Poppins Bold"/>
                <a:ea typeface="Poppins Bold"/>
                <a:cs typeface="Poppins Bold"/>
                <a:sym typeface="Poppins Bold"/>
              </a:rPr>
              <a:t>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0" y="-236116"/>
            <a:ext cx="18288000" cy="8236557"/>
            <a:chOff x="0" y="0"/>
            <a:chExt cx="4816593" cy="2169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AF86FBC-4795-4EE3-BD3B-8C35B204779F}"/>
              </a:ext>
            </a:extLst>
          </p:cNvPr>
          <p:cNvSpPr txBox="1"/>
          <p:nvPr/>
        </p:nvSpPr>
        <p:spPr>
          <a:xfrm>
            <a:off x="2191084" y="1373530"/>
            <a:ext cx="733391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Sea Surface Temperature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WMO LC for Seasonal Prediction MME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APCC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BOM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AC1482-E5FF-469B-BFAD-50DD822DA2C2}"/>
              </a:ext>
            </a:extLst>
          </p:cNvPr>
          <p:cNvSpPr txBox="1"/>
          <p:nvPr/>
        </p:nvSpPr>
        <p:spPr>
          <a:xfrm>
            <a:off x="2191087" y="3749040"/>
            <a:ext cx="733391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Sea Surface Height (Sea Level)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rgbClr val="404040"/>
                </a:solidFill>
              </a:rPr>
              <a:t>BOM</a:t>
            </a:r>
            <a:endParaRPr lang="en-US" sz="3200" dirty="0">
              <a:solidFill>
                <a:srgbClr val="404040"/>
              </a:solidFill>
            </a:endParaRP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04040"/>
                </a:solidFill>
              </a:rPr>
              <a:t>UH</a:t>
            </a:r>
            <a:endParaRPr lang="en-US" sz="3200" dirty="0">
              <a:solidFill>
                <a:srgbClr val="40404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06F2B5D-1EBD-49A1-B26C-23C78F0DC644}"/>
              </a:ext>
            </a:extLst>
          </p:cNvPr>
          <p:cNvSpPr txBox="1"/>
          <p:nvPr/>
        </p:nvSpPr>
        <p:spPr>
          <a:xfrm>
            <a:off x="11473200" y="1371600"/>
            <a:ext cx="6052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Marine Heat Wave</a:t>
            </a:r>
          </a:p>
          <a:p>
            <a:pPr marL="444500" indent="-269875">
              <a:buFont typeface="Arial" panose="020B0604020202020204" pitchFamily="34" charset="0"/>
              <a:buChar char="•"/>
            </a:pPr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BOM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9DB8158-0018-46F9-8F31-53C93B8DAA2F}"/>
              </a:ext>
            </a:extLst>
          </p:cNvPr>
          <p:cNvSpPr txBox="1"/>
          <p:nvPr/>
        </p:nvSpPr>
        <p:spPr>
          <a:xfrm>
            <a:off x="11472958" y="3749040"/>
            <a:ext cx="57549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Coral Bleaching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04040"/>
                </a:solidFill>
              </a:rPr>
              <a:t>Ocean </a:t>
            </a:r>
            <a:r>
              <a:rPr lang="en-US" sz="3200" dirty="0" smtClean="0">
                <a:solidFill>
                  <a:srgbClr val="404040"/>
                </a:solidFill>
              </a:rPr>
              <a:t>Portal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04040"/>
                </a:solidFill>
              </a:rPr>
              <a:t>NOAA</a:t>
            </a:r>
            <a:endParaRPr lang="en-US" sz="3200" dirty="0">
              <a:solidFill>
                <a:srgbClr val="40404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BB7806E-AF25-40AF-8FEA-7669A4A25CFD}"/>
              </a:ext>
            </a:extLst>
          </p:cNvPr>
          <p:cNvSpPr txBox="1"/>
          <p:nvPr/>
        </p:nvSpPr>
        <p:spPr>
          <a:xfrm>
            <a:off x="457200" y="260130"/>
            <a:ext cx="8501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Table of Contents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63B629E-0C7C-4E60-AF20-93184AF45528}"/>
              </a:ext>
            </a:extLst>
          </p:cNvPr>
          <p:cNvSpPr txBox="1"/>
          <p:nvPr/>
        </p:nvSpPr>
        <p:spPr>
          <a:xfrm>
            <a:off x="991152" y="1371600"/>
            <a:ext cx="1335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01</a:t>
            </a:r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xmlns="" id="{058DD1E5-D622-4548-84BC-865FAF79B3EF}"/>
              </a:ext>
            </a:extLst>
          </p:cNvPr>
          <p:cNvCxnSpPr>
            <a:cxnSpLocks/>
          </p:cNvCxnSpPr>
          <p:nvPr/>
        </p:nvCxnSpPr>
        <p:spPr>
          <a:xfrm>
            <a:off x="2027111" y="1422882"/>
            <a:ext cx="0" cy="45342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4EAD608-BDFB-45EB-98A5-D53FB8C0A51C}"/>
              </a:ext>
            </a:extLst>
          </p:cNvPr>
          <p:cNvSpPr txBox="1"/>
          <p:nvPr/>
        </p:nvSpPr>
        <p:spPr>
          <a:xfrm>
            <a:off x="990600" y="3771900"/>
            <a:ext cx="1335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02</a:t>
            </a:r>
          </a:p>
        </p:txBody>
      </p: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xmlns="" id="{CB1256F8-5DB6-4C6A-A30F-76BD057ED8DE}"/>
              </a:ext>
            </a:extLst>
          </p:cNvPr>
          <p:cNvCxnSpPr>
            <a:cxnSpLocks/>
          </p:cNvCxnSpPr>
          <p:nvPr/>
        </p:nvCxnSpPr>
        <p:spPr>
          <a:xfrm>
            <a:off x="11150050" y="1522021"/>
            <a:ext cx="23687" cy="54455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5B8C465-9C7E-41A4-A400-A8E17BB57F1F}"/>
              </a:ext>
            </a:extLst>
          </p:cNvPr>
          <p:cNvSpPr txBox="1"/>
          <p:nvPr/>
        </p:nvSpPr>
        <p:spPr>
          <a:xfrm>
            <a:off x="10228947" y="1371600"/>
            <a:ext cx="921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03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79A861D-FD44-42A6-A5F9-A9AB6E2BD73D}"/>
              </a:ext>
            </a:extLst>
          </p:cNvPr>
          <p:cNvSpPr txBox="1"/>
          <p:nvPr/>
        </p:nvSpPr>
        <p:spPr>
          <a:xfrm>
            <a:off x="10228945" y="3771900"/>
            <a:ext cx="1335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04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4C9235E-6E26-465F-8C5D-780F4D085289}"/>
              </a:ext>
            </a:extLst>
          </p:cNvPr>
          <p:cNvSpPr txBox="1"/>
          <p:nvPr/>
        </p:nvSpPr>
        <p:spPr>
          <a:xfrm>
            <a:off x="11472958" y="5767263"/>
            <a:ext cx="6662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Fisheries Convergence Zone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04040"/>
                </a:solidFill>
              </a:rPr>
              <a:t>Ocean Portal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18AE72C-5CBC-4DE9-B87C-30D949AFE529}"/>
              </a:ext>
            </a:extLst>
          </p:cNvPr>
          <p:cNvSpPr txBox="1"/>
          <p:nvPr/>
        </p:nvSpPr>
        <p:spPr>
          <a:xfrm>
            <a:off x="10228945" y="5783634"/>
            <a:ext cx="1335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20138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97485" y="5615113"/>
            <a:ext cx="767124" cy="7671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75627" y="6573566"/>
            <a:ext cx="340966" cy="34096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8288000" cy="8236557"/>
            <a:chOff x="0" y="0"/>
            <a:chExt cx="4816593" cy="2169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136018" y="8460681"/>
            <a:ext cx="10637382" cy="1032708"/>
            <a:chOff x="0" y="0"/>
            <a:chExt cx="14183176" cy="137694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14183176" cy="7095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altLang="ko-KR" sz="3500" b="1" dirty="0" smtClean="0">
                  <a:solidFill>
                    <a:srgbClr val="072C4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Seasonal Probabilistic MME Prediction of SST</a:t>
              </a:r>
              <a:endParaRPr lang="en-US" sz="3500" b="1" dirty="0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81080"/>
              <a:ext cx="10013247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7"/>
                </a:lnSpc>
              </a:pPr>
              <a:r>
                <a:rPr lang="en-US" sz="2199" dirty="0">
                  <a:solidFill>
                    <a:srgbClr val="072C4F"/>
                  </a:solidFill>
                  <a:latin typeface="Lato 1"/>
                  <a:ea typeface="Lato 1"/>
                  <a:cs typeface="Lato 1"/>
                  <a:sym typeface="Lato 1"/>
                </a:rPr>
                <a:t>Source</a:t>
              </a:r>
              <a:r>
                <a:rPr lang="en-US" sz="2199" dirty="0" smtClean="0">
                  <a:solidFill>
                    <a:srgbClr val="072C4F"/>
                  </a:solidFill>
                  <a:latin typeface="Lato 1"/>
                  <a:ea typeface="Lato 1"/>
                  <a:cs typeface="Lato 1"/>
                  <a:sym typeface="Lato 1"/>
                </a:rPr>
                <a:t>: </a:t>
              </a:r>
              <a:r>
                <a:rPr lang="en-US" altLang="ko-KR" sz="2199" dirty="0" smtClean="0">
                  <a:solidFill>
                    <a:srgbClr val="072C4F"/>
                  </a:solidFill>
                  <a:latin typeface="Lato 1"/>
                  <a:ea typeface="Lato 1"/>
                  <a:cs typeface="Lato 1"/>
                  <a:sym typeface="Lato 1"/>
                </a:rPr>
                <a:t>www.wmolc.org</a:t>
              </a:r>
              <a:endParaRPr lang="en-US" sz="2199" dirty="0">
                <a:solidFill>
                  <a:srgbClr val="072C4F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D4FDE98-67CF-452A-9784-5087603445DE}"/>
              </a:ext>
            </a:extLst>
          </p:cNvPr>
          <p:cNvSpPr txBox="1"/>
          <p:nvPr/>
        </p:nvSpPr>
        <p:spPr>
          <a:xfrm>
            <a:off x="0" y="0"/>
            <a:ext cx="164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1. Sea </a:t>
            </a:r>
            <a:r>
              <a:rPr lang="en-US" sz="4400" b="1" dirty="0"/>
              <a:t>Surface Temperature – WMO LC for Seasonal Prediction MME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6E24303A-DC32-468C-955F-828C706815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870202"/>
            <a:ext cx="4521073" cy="36957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B63C9471-F7F2-47F4-B3A7-D5C5242FF2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4619849"/>
            <a:ext cx="4521073" cy="35151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91" y="1187574"/>
            <a:ext cx="5400609" cy="45655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45" y="1187574"/>
            <a:ext cx="5400609" cy="456552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03142" y="5651071"/>
            <a:ext cx="685800" cy="3220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189142" y="5641783"/>
            <a:ext cx="685800" cy="3220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903142" y="7004296"/>
            <a:ext cx="685800" cy="2900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17807" y="5891158"/>
            <a:ext cx="10893193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 smtClean="0"/>
              <a:t>Mostly </a:t>
            </a:r>
            <a:r>
              <a:rPr lang="en-US" sz="2800" dirty="0"/>
              <a:t>above-normal SSTs across </a:t>
            </a:r>
            <a:r>
              <a:rPr lang="en-US" sz="2800" dirty="0" smtClean="0"/>
              <a:t>the equatorial Pacific, </a:t>
            </a:r>
            <a:r>
              <a:rPr lang="en-US" sz="2800" dirty="0"/>
              <a:t>with possible </a:t>
            </a:r>
            <a:r>
              <a:rPr lang="en-US" sz="2800" dirty="0" smtClean="0"/>
              <a:t>slight cooling for western parts of Polynesia by ASO 2026</a:t>
            </a:r>
            <a:endParaRPr lang="en-US" sz="28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 smtClean="0"/>
              <a:t>Moderate–high </a:t>
            </a:r>
            <a:r>
              <a:rPr lang="en-US" sz="2800" dirty="0"/>
              <a:t>skill (ACC ~</a:t>
            </a:r>
            <a:r>
              <a:rPr lang="en-US" sz="2800" dirty="0" smtClean="0"/>
              <a:t>0.7, ROC ~0.8), </a:t>
            </a:r>
            <a:r>
              <a:rPr lang="en-US" sz="2800" dirty="0"/>
              <a:t>supporting confidence in warm </a:t>
            </a:r>
            <a:r>
              <a:rPr lang="en-US" sz="2800" dirty="0" smtClean="0"/>
              <a:t>signals across the equatorial Pacific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11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0" y="0"/>
            <a:ext cx="18288000" cy="8236557"/>
            <a:chOff x="0" y="0"/>
            <a:chExt cx="4816593" cy="2169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D4FDE98-67CF-452A-9784-5087603445DE}"/>
              </a:ext>
            </a:extLst>
          </p:cNvPr>
          <p:cNvSpPr txBox="1"/>
          <p:nvPr/>
        </p:nvSpPr>
        <p:spPr>
          <a:xfrm>
            <a:off x="0" y="0"/>
            <a:ext cx="164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1. Sea Surface Temperature – </a:t>
            </a:r>
            <a:r>
              <a:rPr lang="en-US" sz="4400" b="1" dirty="0" smtClean="0"/>
              <a:t>A</a:t>
            </a:r>
            <a:r>
              <a:rPr lang="en-US" altLang="ko-KR" sz="4400" b="1" dirty="0" smtClean="0"/>
              <a:t>PEC Climate Center</a:t>
            </a:r>
            <a:endParaRPr lang="en-US" sz="44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87" y="1638300"/>
            <a:ext cx="6311646" cy="52448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56" y="1638301"/>
            <a:ext cx="6311646" cy="5244889"/>
          </a:xfrm>
          <a:prstGeom prst="rect">
            <a:avLst/>
          </a:prstGeom>
        </p:spPr>
      </p:pic>
      <p:grpSp>
        <p:nvGrpSpPr>
          <p:cNvPr id="30" name="Group 11"/>
          <p:cNvGrpSpPr/>
          <p:nvPr/>
        </p:nvGrpSpPr>
        <p:grpSpPr>
          <a:xfrm>
            <a:off x="5136018" y="8460681"/>
            <a:ext cx="10637382" cy="999814"/>
            <a:chOff x="0" y="0"/>
            <a:chExt cx="14183176" cy="1333084"/>
          </a:xfrm>
        </p:grpSpPr>
        <p:sp>
          <p:nvSpPr>
            <p:cNvPr id="32" name="TextBox 12"/>
            <p:cNvSpPr txBox="1"/>
            <p:nvPr/>
          </p:nvSpPr>
          <p:spPr>
            <a:xfrm>
              <a:off x="0" y="0"/>
              <a:ext cx="14183176" cy="7095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altLang="ko-KR" sz="3500" b="1" dirty="0" smtClean="0">
                  <a:solidFill>
                    <a:srgbClr val="072C4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Seasonal Probabilistic MME Prediction of SST</a:t>
              </a:r>
              <a:endParaRPr lang="en-US" sz="3500" b="1" dirty="0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  <p:sp>
          <p:nvSpPr>
            <p:cNvPr id="34" name="TextBox 13"/>
            <p:cNvSpPr txBox="1"/>
            <p:nvPr/>
          </p:nvSpPr>
          <p:spPr>
            <a:xfrm>
              <a:off x="0" y="881079"/>
              <a:ext cx="10013247" cy="452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7"/>
                </a:lnSpc>
              </a:pPr>
              <a:r>
                <a:rPr lang="en-US" sz="2199" dirty="0">
                  <a:solidFill>
                    <a:srgbClr val="072C4F"/>
                  </a:solidFill>
                  <a:latin typeface="Lato 1"/>
                  <a:ea typeface="Lato 1"/>
                  <a:cs typeface="Lato 1"/>
                  <a:sym typeface="Lato 1"/>
                </a:rPr>
                <a:t>Source</a:t>
              </a:r>
              <a:r>
                <a:rPr lang="en-US" sz="2199" dirty="0" smtClean="0">
                  <a:solidFill>
                    <a:srgbClr val="072C4F"/>
                  </a:solidFill>
                  <a:latin typeface="Lato 1"/>
                  <a:ea typeface="Lato 1"/>
                  <a:cs typeface="Lato 1"/>
                  <a:sym typeface="Lato 1"/>
                </a:rPr>
                <a:t>: www.apcc21.org</a:t>
              </a:r>
              <a:endParaRPr lang="en-US" sz="2199" dirty="0">
                <a:solidFill>
                  <a:srgbClr val="072C4F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46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84611" y="5615113"/>
            <a:ext cx="767124" cy="7671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62753" y="6573566"/>
            <a:ext cx="340966" cy="34096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8288000" cy="8236557"/>
            <a:chOff x="0" y="0"/>
            <a:chExt cx="4816593" cy="2169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136018" y="8460681"/>
            <a:ext cx="8015964" cy="999814"/>
            <a:chOff x="0" y="0"/>
            <a:chExt cx="10687952" cy="133308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10687952" cy="709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altLang="ko-KR" sz="3500" b="1" dirty="0" smtClean="0">
                  <a:solidFill>
                    <a:srgbClr val="072C4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Anomaly prediction of SST</a:t>
              </a:r>
              <a:endParaRPr lang="en-US" sz="3500" b="1" dirty="0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81080"/>
              <a:ext cx="10013247" cy="452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7"/>
                </a:lnSpc>
              </a:pPr>
              <a:r>
                <a:rPr lang="en-US" sz="2199" dirty="0">
                  <a:solidFill>
                    <a:srgbClr val="072C4F"/>
                  </a:solidFill>
                  <a:latin typeface="Lato 1"/>
                  <a:ea typeface="Lato 1"/>
                  <a:cs typeface="Lato 1"/>
                  <a:sym typeface="Lato 1"/>
                </a:rPr>
                <a:t>Source: https://access-s.clide.cloud/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D4FDE98-67CF-452A-9784-5087603445DE}"/>
              </a:ext>
            </a:extLst>
          </p:cNvPr>
          <p:cNvSpPr txBox="1"/>
          <p:nvPr/>
        </p:nvSpPr>
        <p:spPr>
          <a:xfrm>
            <a:off x="0" y="0"/>
            <a:ext cx="164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1. Sea Surface Temperature – </a:t>
            </a:r>
            <a:r>
              <a:rPr lang="en-US" altLang="ko-KR" sz="4400" b="1" dirty="0" smtClean="0"/>
              <a:t>BOM</a:t>
            </a:r>
            <a:endParaRPr lang="en-US" sz="4400" b="1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6BF48A62-764E-4FCA-8160-BA4967439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444752"/>
            <a:ext cx="3959998" cy="297821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5B873089-5841-44E6-8A03-CCA776E9B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01" y="1444752"/>
            <a:ext cx="3959998" cy="2978211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A977C082-E36D-4114-8740-57157050F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01" y="1444752"/>
            <a:ext cx="3959998" cy="2978211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2C691B8A-1AA5-46B9-B462-60BEC7D438B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00000"/>
            <a:ext cx="3960000" cy="330000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42016303-2076-4746-A09A-79FEB5E9458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00" y="4500000"/>
            <a:ext cx="3960000" cy="33000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77263366-E8D2-46A2-8252-52B45027F7B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00" y="4500000"/>
            <a:ext cx="3960000" cy="3300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2674890" y="3034971"/>
            <a:ext cx="5376871" cy="26161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3200" b="1" dirty="0" smtClean="0"/>
              <a:t>Forecast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/>
              <a:t>Above-average </a:t>
            </a:r>
            <a:r>
              <a:rPr lang="en-US" sz="2000" dirty="0" smtClean="0"/>
              <a:t>SST for the equatorial Pacific for MJJ 2026</a:t>
            </a:r>
            <a:endParaRPr lang="en-US" sz="2000" dirty="0"/>
          </a:p>
          <a:p>
            <a:endParaRPr lang="en-US" sz="2000" b="1" dirty="0" smtClean="0"/>
          </a:p>
          <a:p>
            <a:r>
              <a:rPr lang="en-US" sz="3200" b="1" dirty="0" smtClean="0"/>
              <a:t>Verificatio</a:t>
            </a:r>
            <a:r>
              <a:rPr lang="en-US" altLang="ko-KR" sz="3200" b="1" dirty="0" smtClean="0"/>
              <a:t>n</a:t>
            </a:r>
            <a:endParaRPr lang="en-US" sz="3200" dirty="0" smtClean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 smtClean="0"/>
              <a:t>High </a:t>
            </a:r>
            <a:r>
              <a:rPr lang="en-US" sz="2000" dirty="0"/>
              <a:t>model </a:t>
            </a:r>
            <a:r>
              <a:rPr lang="en-US" sz="2000" dirty="0" smtClean="0"/>
              <a:t>skill </a:t>
            </a:r>
            <a:r>
              <a:rPr lang="en-US" sz="2000" dirty="0"/>
              <a:t>across the region (correlation </a:t>
            </a:r>
            <a:r>
              <a:rPr lang="en-US" sz="2000" b="1" dirty="0"/>
              <a:t>0.8–0.9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840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84611" y="5615113"/>
            <a:ext cx="3960000" cy="7671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62753" y="6573566"/>
            <a:ext cx="3960000" cy="34096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8288000" cy="8236557"/>
            <a:chOff x="0" y="0"/>
            <a:chExt cx="4816593" cy="2169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D4FDE98-67CF-452A-9784-5087603445DE}"/>
              </a:ext>
            </a:extLst>
          </p:cNvPr>
          <p:cNvSpPr txBox="1"/>
          <p:nvPr/>
        </p:nvSpPr>
        <p:spPr>
          <a:xfrm>
            <a:off x="0" y="0"/>
            <a:ext cx="164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2. Sea </a:t>
            </a:r>
            <a:r>
              <a:rPr lang="en-US" sz="4400" b="1" dirty="0"/>
              <a:t>Surface Height – </a:t>
            </a:r>
            <a:r>
              <a:rPr lang="en-US" altLang="ko-KR" sz="4400" b="1" dirty="0" smtClean="0"/>
              <a:t>BOM</a:t>
            </a:r>
            <a:endParaRPr lang="en-US" sz="4400" b="1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63C2650E-8F96-4725-9291-EB58B5B19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440019"/>
            <a:ext cx="3959998" cy="297821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62BF737A-8161-42FE-99D2-9A9885426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01" y="1440019"/>
            <a:ext cx="3959998" cy="2978211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D4F58E58-E7DC-4C85-A4D0-CC69E3D9E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01" y="1440019"/>
            <a:ext cx="3959998" cy="2978211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33ACC8CF-A7B6-4328-B9DA-0EA26AB65C3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00000"/>
            <a:ext cx="3960000" cy="330000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B5C383D4-0896-43D4-98FF-4A87392D54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00" y="4500000"/>
            <a:ext cx="3960000" cy="33000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AD6B7F54-8A71-44B9-9626-978BBA6E058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00" y="4500000"/>
            <a:ext cx="3960000" cy="3300000"/>
          </a:xfrm>
          <a:prstGeom prst="rect">
            <a:avLst/>
          </a:prstGeom>
        </p:spPr>
      </p:pic>
      <p:grpSp>
        <p:nvGrpSpPr>
          <p:cNvPr id="19" name="Group 11"/>
          <p:cNvGrpSpPr/>
          <p:nvPr/>
        </p:nvGrpSpPr>
        <p:grpSpPr>
          <a:xfrm>
            <a:off x="5136018" y="8460681"/>
            <a:ext cx="9189582" cy="999814"/>
            <a:chOff x="0" y="0"/>
            <a:chExt cx="12252776" cy="1333085"/>
          </a:xfrm>
        </p:grpSpPr>
        <p:sp>
          <p:nvSpPr>
            <p:cNvPr id="20" name="TextBox 12"/>
            <p:cNvSpPr txBox="1"/>
            <p:nvPr/>
          </p:nvSpPr>
          <p:spPr>
            <a:xfrm>
              <a:off x="0" y="0"/>
              <a:ext cx="12252776" cy="7010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altLang="ko-KR" sz="3500" b="1" dirty="0" smtClean="0">
                  <a:solidFill>
                    <a:srgbClr val="072C4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Anomaly prediction of SSH</a:t>
              </a:r>
              <a:endParaRPr lang="en-US" sz="3500" b="1" dirty="0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  <p:sp>
          <p:nvSpPr>
            <p:cNvPr id="21" name="TextBox 13"/>
            <p:cNvSpPr txBox="1"/>
            <p:nvPr/>
          </p:nvSpPr>
          <p:spPr>
            <a:xfrm>
              <a:off x="0" y="881080"/>
              <a:ext cx="10013247" cy="452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7"/>
                </a:lnSpc>
              </a:pPr>
              <a:r>
                <a:rPr lang="en-US" sz="2199" dirty="0">
                  <a:solidFill>
                    <a:srgbClr val="072C4F"/>
                  </a:solidFill>
                  <a:latin typeface="Lato 1"/>
                  <a:ea typeface="Lato 1"/>
                  <a:cs typeface="Lato 1"/>
                  <a:sym typeface="Lato 1"/>
                </a:rPr>
                <a:t>Source: https://access-s.clide.cloud/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2700362" y="2302793"/>
            <a:ext cx="5376871" cy="32316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3200" b="1" dirty="0" smtClean="0"/>
              <a:t>Forecast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 smtClean="0"/>
              <a:t>Above-average </a:t>
            </a:r>
            <a:r>
              <a:rPr lang="en-US" sz="2000" dirty="0"/>
              <a:t>for </a:t>
            </a:r>
            <a:r>
              <a:rPr lang="en-US" sz="2000" dirty="0" smtClean="0"/>
              <a:t>Nauru to Kiribati</a:t>
            </a:r>
            <a:r>
              <a:rPr lang="en-US" altLang="ko-KR" sz="2000" dirty="0" smtClean="0"/>
              <a:t>; </a:t>
            </a:r>
            <a:r>
              <a:rPr lang="en-US" sz="2000" dirty="0" smtClean="0"/>
              <a:t>below-average heights for </a:t>
            </a:r>
            <a:r>
              <a:rPr lang="en-US" sz="2000" dirty="0"/>
              <a:t>Micronesia and </a:t>
            </a:r>
            <a:r>
              <a:rPr lang="en-US" sz="2000" dirty="0" smtClean="0"/>
              <a:t>some region of southwest Pacific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 smtClean="0"/>
              <a:t>Persistent contrast pattern through the season</a:t>
            </a:r>
            <a:endParaRPr lang="en-US" sz="2000" dirty="0"/>
          </a:p>
          <a:p>
            <a:endParaRPr lang="en-US" sz="2000" b="1" dirty="0" smtClean="0"/>
          </a:p>
          <a:p>
            <a:r>
              <a:rPr lang="en-US" sz="3200" b="1" dirty="0" smtClean="0"/>
              <a:t>Verificatio</a:t>
            </a:r>
            <a:r>
              <a:rPr lang="en-US" altLang="ko-KR" sz="3200" b="1" dirty="0" smtClean="0"/>
              <a:t>n</a:t>
            </a:r>
            <a:endParaRPr lang="en-US" sz="3200" dirty="0" smtClean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 smtClean="0"/>
              <a:t>High </a:t>
            </a:r>
            <a:r>
              <a:rPr lang="en-US" sz="2000" dirty="0"/>
              <a:t>model </a:t>
            </a:r>
            <a:r>
              <a:rPr lang="en-US" sz="2000" dirty="0" smtClean="0"/>
              <a:t>skill </a:t>
            </a:r>
            <a:r>
              <a:rPr lang="en-US" sz="2000" dirty="0"/>
              <a:t>across </a:t>
            </a:r>
            <a:r>
              <a:rPr lang="en-US" sz="2000" dirty="0" smtClean="0"/>
              <a:t>Micronesia and the off-equatorial Pacific region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45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8"/>
          <p:cNvGrpSpPr/>
          <p:nvPr/>
        </p:nvGrpSpPr>
        <p:grpSpPr>
          <a:xfrm>
            <a:off x="0" y="0"/>
            <a:ext cx="18288000" cy="8236557"/>
            <a:chOff x="0" y="0"/>
            <a:chExt cx="4816593" cy="2169299"/>
          </a:xfrm>
        </p:grpSpPr>
        <p:sp>
          <p:nvSpPr>
            <p:cNvPr id="20" name="Freeform 9"/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8" name="TextBox 10"/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D4FDE98-67CF-452A-9784-5087603445DE}"/>
              </a:ext>
            </a:extLst>
          </p:cNvPr>
          <p:cNvSpPr txBox="1"/>
          <p:nvPr/>
        </p:nvSpPr>
        <p:spPr>
          <a:xfrm>
            <a:off x="0" y="0"/>
            <a:ext cx="164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2. Sea </a:t>
            </a:r>
            <a:r>
              <a:rPr lang="en-US" sz="4400" b="1" dirty="0"/>
              <a:t>Surface Height – </a:t>
            </a:r>
            <a:r>
              <a:rPr lang="en-US" sz="4400" b="1" dirty="0" smtClean="0"/>
              <a:t>UH</a:t>
            </a:r>
            <a:endParaRPr lang="en-US" sz="4400" b="1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ACF294A2-DBB5-4CD5-BEFC-73D9216C9D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028700"/>
            <a:ext cx="5400000" cy="253125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77A7ABE2-C543-40C1-BFA5-610F732610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1028700"/>
            <a:ext cx="5400000" cy="253125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B4F5F2F4-5507-4C86-A73E-238E85ADD2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1028700"/>
            <a:ext cx="5400000" cy="253125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A6DAC77D-3153-4E6A-AAED-30A71A2A409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3656700"/>
            <a:ext cx="5400000" cy="253125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D5E9B54F-5A6A-49E4-8270-10A59A6F40D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3656700"/>
            <a:ext cx="5400000" cy="253125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657AE5DC-7156-46B6-BC85-43A408830F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3656700"/>
            <a:ext cx="5400000" cy="2531250"/>
          </a:xfrm>
          <a:prstGeom prst="rect">
            <a:avLst/>
          </a:prstGeom>
        </p:spPr>
      </p:pic>
      <p:grpSp>
        <p:nvGrpSpPr>
          <p:cNvPr id="22" name="Group 11"/>
          <p:cNvGrpSpPr/>
          <p:nvPr/>
        </p:nvGrpSpPr>
        <p:grpSpPr>
          <a:xfrm>
            <a:off x="5136018" y="8460681"/>
            <a:ext cx="9189582" cy="1032708"/>
            <a:chOff x="0" y="0"/>
            <a:chExt cx="12252776" cy="1376943"/>
          </a:xfrm>
        </p:grpSpPr>
        <p:sp>
          <p:nvSpPr>
            <p:cNvPr id="24" name="TextBox 12"/>
            <p:cNvSpPr txBox="1"/>
            <p:nvPr/>
          </p:nvSpPr>
          <p:spPr>
            <a:xfrm>
              <a:off x="0" y="0"/>
              <a:ext cx="12252776" cy="7010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altLang="ko-KR" sz="3500" b="1" dirty="0" smtClean="0">
                  <a:solidFill>
                    <a:srgbClr val="072C4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Anomaly prediction of SSH</a:t>
              </a:r>
              <a:endParaRPr lang="en-US" sz="3500" b="1" dirty="0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0" y="881080"/>
              <a:ext cx="10013247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7"/>
                </a:lnSpc>
              </a:pPr>
              <a:r>
                <a:rPr lang="en-US" sz="2199" dirty="0">
                  <a:solidFill>
                    <a:srgbClr val="072C4F"/>
                  </a:solidFill>
                  <a:latin typeface="Lato 1"/>
                  <a:ea typeface="Lato 1"/>
                  <a:cs typeface="Lato 1"/>
                  <a:sym typeface="Lato 1"/>
                </a:rPr>
                <a:t>Source: https://uhslc.soest.hawaii.edu/products/slforecasts/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78685" y="6348605"/>
            <a:ext cx="15624600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  <a:tabLst>
                <a:tab pos="282575" algn="l"/>
              </a:tabLst>
            </a:pPr>
            <a:r>
              <a:rPr lang="en-US" sz="2800" b="1" dirty="0"/>
              <a:t>Equatorial Highs: </a:t>
            </a:r>
            <a:r>
              <a:rPr lang="en-US" altLang="ko-KR" sz="2800" dirty="0"/>
              <a:t>P</a:t>
            </a:r>
            <a:r>
              <a:rPr lang="en-US" sz="2800" dirty="0"/>
              <a:t>ersistent above-average sea levels across the equatorial Pacific, specifically impacting Kiribati (</a:t>
            </a:r>
            <a:r>
              <a:rPr lang="en-US" sz="2800" dirty="0" smtClean="0"/>
              <a:t>Kiritimati</a:t>
            </a:r>
            <a:r>
              <a:rPr lang="en-US" sz="2800" dirty="0"/>
              <a:t>) through September 2026</a:t>
            </a:r>
          </a:p>
          <a:p>
            <a:pPr marL="228600" indent="-228600">
              <a:buFont typeface="Arial" panose="020B0604020202020204" pitchFamily="34" charset="0"/>
              <a:buChar char="•"/>
              <a:tabLst>
                <a:tab pos="282575" algn="l"/>
              </a:tabLst>
            </a:pPr>
            <a:r>
              <a:rPr lang="en-US" sz="2800" b="1" dirty="0" smtClean="0"/>
              <a:t>Off-equatorial Lows</a:t>
            </a:r>
            <a:r>
              <a:rPr lang="en-US" sz="2800" b="1" dirty="0"/>
              <a:t>: </a:t>
            </a:r>
            <a:r>
              <a:rPr lang="en-US" sz="2800" dirty="0"/>
              <a:t>Conversely, below-average sea levels are forecasted for Micronesia (Guam, FSM)</a:t>
            </a:r>
          </a:p>
        </p:txBody>
      </p:sp>
    </p:spTree>
    <p:extLst>
      <p:ext uri="{BB962C8B-B14F-4D97-AF65-F5344CB8AC3E}">
        <p14:creationId xmlns:p14="http://schemas.microsoft.com/office/powerpoint/2010/main" val="117825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433153" y="6210866"/>
            <a:ext cx="340966" cy="34096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ED5">
                <a:alpha val="46667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450" tIns="40450" rIns="40450" bIns="4045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8288000" cy="8236557"/>
            <a:chOff x="0" y="0"/>
            <a:chExt cx="4816593" cy="2169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169299"/>
            </a:xfrm>
            <a:custGeom>
              <a:avLst/>
              <a:gdLst/>
              <a:ahLst/>
              <a:cxnLst/>
              <a:rect l="l" t="t" r="r" b="b"/>
              <a:pathLst>
                <a:path w="4816592" h="2169299">
                  <a:moveTo>
                    <a:pt x="0" y="0"/>
                  </a:moveTo>
                  <a:lnTo>
                    <a:pt x="4816592" y="0"/>
                  </a:lnTo>
                  <a:lnTo>
                    <a:pt x="4816592" y="2169299"/>
                  </a:lnTo>
                  <a:lnTo>
                    <a:pt x="0" y="2169299"/>
                  </a:lnTo>
                  <a:close/>
                </a:path>
              </a:pathLst>
            </a:custGeom>
            <a:solidFill>
              <a:srgbClr val="8CBCDD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2216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17"/>
                </a:lnSpc>
              </a:pPr>
              <a:endParaRPr lang="en-US" sz="2699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136018" y="8460681"/>
            <a:ext cx="8015964" cy="999813"/>
            <a:chOff x="0" y="0"/>
            <a:chExt cx="10687952" cy="133308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10687952" cy="709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60"/>
                </a:lnSpc>
              </a:pPr>
              <a:r>
                <a:rPr lang="en-US" altLang="ko-KR" sz="3500" b="1" dirty="0" smtClean="0">
                  <a:solidFill>
                    <a:srgbClr val="072C4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MHW heatwave category forecast</a:t>
              </a:r>
              <a:endParaRPr lang="en-US" sz="3500" b="1" dirty="0">
                <a:solidFill>
                  <a:srgbClr val="072C4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81078"/>
              <a:ext cx="10013247" cy="452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7"/>
                </a:lnSpc>
              </a:pPr>
              <a:r>
                <a:rPr lang="en-US" sz="2199" dirty="0">
                  <a:solidFill>
                    <a:srgbClr val="072C4F"/>
                  </a:solidFill>
                  <a:latin typeface="Lato 1"/>
                  <a:ea typeface="Lato 1"/>
                  <a:cs typeface="Lato 1"/>
                  <a:sym typeface="Lato 1"/>
                </a:rPr>
                <a:t>Source: https://access-s.clide.cloud</a:t>
              </a:r>
              <a:r>
                <a:rPr lang="en-US" sz="2199" dirty="0" smtClean="0">
                  <a:solidFill>
                    <a:srgbClr val="072C4F"/>
                  </a:solidFill>
                  <a:latin typeface="Lato 1"/>
                  <a:ea typeface="Lato 1"/>
                  <a:cs typeface="Lato 1"/>
                  <a:sym typeface="Lato 1"/>
                </a:rPr>
                <a:t>/</a:t>
              </a:r>
              <a:endParaRPr lang="en-US" sz="2199" dirty="0">
                <a:solidFill>
                  <a:srgbClr val="072C4F"/>
                </a:solidFill>
                <a:latin typeface="Lato 1"/>
                <a:ea typeface="Lato 1"/>
                <a:cs typeface="Lato 1"/>
                <a:sym typeface="Lato 1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1165" y="9258300"/>
            <a:ext cx="2828611" cy="852553"/>
          </a:xfrm>
          <a:custGeom>
            <a:avLst/>
            <a:gdLst/>
            <a:ahLst/>
            <a:cxnLst/>
            <a:rect l="l" t="t" r="r" b="b"/>
            <a:pathLst>
              <a:path w="2828611" h="852553">
                <a:moveTo>
                  <a:pt x="0" y="0"/>
                </a:moveTo>
                <a:lnTo>
                  <a:pt x="2828611" y="0"/>
                </a:lnTo>
                <a:lnTo>
                  <a:pt x="2828611" y="852553"/>
                </a:lnTo>
                <a:lnTo>
                  <a:pt x="0" y="8525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D4FDE98-67CF-452A-9784-5087603445DE}"/>
              </a:ext>
            </a:extLst>
          </p:cNvPr>
          <p:cNvSpPr txBox="1"/>
          <p:nvPr/>
        </p:nvSpPr>
        <p:spPr>
          <a:xfrm>
            <a:off x="0" y="0"/>
            <a:ext cx="164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3. Marine </a:t>
            </a:r>
            <a:r>
              <a:rPr lang="en-US" sz="4400" b="1" dirty="0"/>
              <a:t>Heatwave – </a:t>
            </a:r>
            <a:r>
              <a:rPr lang="en-US" altLang="ko-KR" sz="4400" b="1" dirty="0" smtClean="0"/>
              <a:t>BOM</a:t>
            </a:r>
            <a:endParaRPr lang="en-US" sz="4400" b="1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1785453A-E993-4C23-B287-4B721DE9B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57300"/>
            <a:ext cx="5399999" cy="406119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BDC6F217-E8E0-4384-9EDF-34FE75E46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257300"/>
            <a:ext cx="5399999" cy="406119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7E8EB2F2-29F2-4555-840D-269CA377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1257300"/>
            <a:ext cx="5399999" cy="40611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99797" y="5442015"/>
            <a:ext cx="16187402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400" b="1" dirty="0"/>
              <a:t>May 2026: </a:t>
            </a:r>
            <a:r>
              <a:rPr lang="en-US" sz="2400" dirty="0"/>
              <a:t>Widespread moderate </a:t>
            </a:r>
            <a:r>
              <a:rPr lang="en-US" sz="2400" dirty="0" smtClean="0"/>
              <a:t>MHW conditions </a:t>
            </a:r>
            <a:r>
              <a:rPr lang="en-US" sz="2400" dirty="0"/>
              <a:t>across much of the </a:t>
            </a:r>
            <a:r>
              <a:rPr lang="en-US" sz="2400" dirty="0" smtClean="0"/>
              <a:t>Pacific Islands, </a:t>
            </a:r>
            <a:r>
              <a:rPr lang="en-US" sz="2400" dirty="0"/>
              <a:t>with </a:t>
            </a:r>
            <a:r>
              <a:rPr lang="en-US" sz="2400" dirty="0" smtClean="0"/>
              <a:t>strong MHW north </a:t>
            </a:r>
            <a:r>
              <a:rPr lang="en-US" sz="2400" dirty="0"/>
              <a:t>of the </a:t>
            </a:r>
            <a:r>
              <a:rPr lang="en-US" sz="2400" dirty="0" smtClean="0"/>
              <a:t>equator</a:t>
            </a:r>
            <a:endParaRPr lang="en-US" sz="2400" dirty="0"/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400" b="1" dirty="0"/>
              <a:t>June 2026: </a:t>
            </a:r>
            <a:r>
              <a:rPr lang="en-US" sz="2400" dirty="0"/>
              <a:t>Intensification and eastward expansion of MHWs, </a:t>
            </a:r>
            <a:r>
              <a:rPr lang="en-US" sz="2400" dirty="0" smtClean="0"/>
              <a:t>extending into </a:t>
            </a:r>
            <a:r>
              <a:rPr lang="en-US" sz="2400" dirty="0"/>
              <a:t>the central </a:t>
            </a:r>
            <a:r>
              <a:rPr lang="en-US" sz="2400" dirty="0" smtClean="0"/>
              <a:t>Pacific</a:t>
            </a:r>
            <a:endParaRPr lang="en-US" sz="2400" dirty="0"/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400" b="1" dirty="0"/>
              <a:t>July 2026: </a:t>
            </a:r>
            <a:r>
              <a:rPr lang="en-US" sz="2400" dirty="0"/>
              <a:t>Persistent </a:t>
            </a:r>
            <a:r>
              <a:rPr lang="en-US" sz="2400" dirty="0" smtClean="0"/>
              <a:t>MHWs</a:t>
            </a:r>
            <a:r>
              <a:rPr lang="en-US" sz="2400" dirty="0"/>
              <a:t>, remaining strong across </a:t>
            </a:r>
            <a:r>
              <a:rPr lang="en-US" sz="2400" dirty="0" smtClean="0"/>
              <a:t>the central equatorial Pacific and Polynesia, indicating </a:t>
            </a:r>
            <a:r>
              <a:rPr lang="en-US" sz="2400" dirty="0"/>
              <a:t>prolonged ocean heat stress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4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603</Words>
  <Application>Microsoft Office PowerPoint</Application>
  <PresentationFormat>Custom</PresentationFormat>
  <Paragraphs>103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Lato 2</vt:lpstr>
      <vt:lpstr>Barlow SemiCondensed</vt:lpstr>
      <vt:lpstr>Roboto Bold</vt:lpstr>
      <vt:lpstr>Lato 1</vt:lpstr>
      <vt:lpstr>Calibri</vt:lpstr>
      <vt:lpstr>Bebas Neue Bold</vt:lpstr>
      <vt:lpstr>Barlow SemiCondensed Semi-Bold</vt:lpstr>
      <vt:lpstr>Poppins Bold</vt:lpstr>
      <vt:lpstr>맑은 고딕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PICOF-18 Presentation Template</dc:title>
  <dc:creator>User</dc:creator>
  <cp:lastModifiedBy>Microsoft account</cp:lastModifiedBy>
  <cp:revision>126</cp:revision>
  <dcterms:created xsi:type="dcterms:W3CDTF">2006-08-16T00:00:00Z</dcterms:created>
  <dcterms:modified xsi:type="dcterms:W3CDTF">2026-04-18T06:17:59Z</dcterms:modified>
  <dc:identifier>DAHEuX6pt1I</dc:identifier>
</cp:coreProperties>
</file>