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5" r:id="rId4"/>
    <p:sldId id="284" r:id="rId5"/>
    <p:sldId id="287" r:id="rId6"/>
    <p:sldId id="289" r:id="rId7"/>
    <p:sldId id="276" r:id="rId8"/>
    <p:sldId id="277" r:id="rId9"/>
    <p:sldId id="273" r:id="rId10"/>
    <p:sldId id="285" r:id="rId11"/>
    <p:sldId id="286" r:id="rId12"/>
    <p:sldId id="290" r:id="rId13"/>
    <p:sldId id="288" r:id="rId14"/>
    <p:sldId id="295" r:id="rId15"/>
    <p:sldId id="291" r:id="rId16"/>
    <p:sldId id="293" r:id="rId17"/>
    <p:sldId id="292" r:id="rId18"/>
    <p:sldId id="294" r:id="rId19"/>
    <p:sldId id="261" r:id="rId20"/>
    <p:sldId id="262" r:id="rId21"/>
  </p:sldIdLst>
  <p:sldSz cx="18288000" cy="10287000"/>
  <p:notesSz cx="6858000" cy="9144000"/>
  <p:embeddedFontLst>
    <p:embeddedFont>
      <p:font typeface="Bebas Neue Bold" panose="020B0606020202050201"/>
      <p:regular r:id="rId23"/>
      <p:bold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Lato 2" panose="020F0502020204030203"/>
      <p:regular r:id="rId29"/>
    </p:embeddedFont>
    <p:embeddedFont>
      <p:font typeface="Poppins Bold"/>
      <p:regular r:id="rId30"/>
      <p:bold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Roboto Bold" panose="02000000000000000000" pitchFamily="2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335" autoAdjust="0"/>
  </p:normalViewPr>
  <p:slideViewPr>
    <p:cSldViewPr snapToGrid="0">
      <p:cViewPr varScale="1">
        <p:scale>
          <a:sx n="74" d="100"/>
          <a:sy n="74" d="100"/>
        </p:scale>
        <p:origin x="6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8051D-313B-4A04-8485-30A446D83AA0}" type="datetimeFigureOut">
              <a:rPr lang="en-AU" smtClean="0"/>
              <a:t>23/4/2026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E4FE3-B6E4-48BA-A867-AEAA950FAF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654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E4FE3-B6E4-48BA-A867-AEAA950FAFE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57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dd07b16ff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8" name="Google Shape;58;g3dd07b16ff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cecacde7c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1" name="Google Shape;91;g3cecacde7c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ecacde7c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7" name="Google Shape;97;g3cecacde7c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2d2a80e3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90" name="Google Shape;190;g3d2d2a80e3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896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n aerial view of islands in the ocean&#10;&#10;AI-generated content may be incorrect.">
            <a:extLst>
              <a:ext uri="{FF2B5EF4-FFF2-40B4-BE49-F238E27FC236}">
                <a16:creationId xmlns:a16="http://schemas.microsoft.com/office/drawing/2014/main" id="{7D611C82-28C2-004F-23D5-8E3D5DB9F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 descr="The image displays various environmental and climate-related organizations and institutions from the Pacific region.&#10;&#10;AI-generated content may be incorrect.">
            <a:extLst>
              <a:ext uri="{FF2B5EF4-FFF2-40B4-BE49-F238E27FC236}">
                <a16:creationId xmlns:a16="http://schemas.microsoft.com/office/drawing/2014/main" id="{3143A881-70BC-FF9F-6097-30E937B41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3" y="9167378"/>
            <a:ext cx="17983201" cy="11196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391B72-FEC9-D4E4-0A2A-B4CB13196D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2363570"/>
            <a:ext cx="9061018" cy="679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A6FA7-BA45-142A-F139-739E110A4C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725" y="2358769"/>
            <a:ext cx="9067417" cy="6803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Google Shape;182;g341aacb0c8b_1_111">
            <a:extLst>
              <a:ext uri="{FF2B5EF4-FFF2-40B4-BE49-F238E27FC236}">
                <a16:creationId xmlns:a16="http://schemas.microsoft.com/office/drawing/2014/main" id="{27FB611F-3535-36B9-60DE-E9CFC2929D78}"/>
              </a:ext>
            </a:extLst>
          </p:cNvPr>
          <p:cNvSpPr txBox="1"/>
          <p:nvPr/>
        </p:nvSpPr>
        <p:spPr>
          <a:xfrm>
            <a:off x="1281149" y="169104"/>
            <a:ext cx="15725700" cy="12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dirty="0">
                <a:latin typeface="Lato"/>
                <a:ea typeface="Lato"/>
                <a:cs typeface="Lato"/>
                <a:sym typeface="Lato"/>
              </a:rPr>
              <a:t>Map of the U.S. National Weather Service (NWS) Pacific Region and the Weather Forecast Office (WFO) Guam Area of Responsibility</a:t>
            </a:r>
            <a:endParaRPr sz="6799" dirty="0">
              <a:solidFill>
                <a:srgbClr val="00459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8795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CDC38-C777-4EED-C4D9-0F1AB9D693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716" y="2407387"/>
            <a:ext cx="9002640" cy="6754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481AA1-3991-E44D-9AA2-D5244B3244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" y="2407387"/>
            <a:ext cx="9002640" cy="6754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50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2;g341aacb0c8b_1_111">
            <a:extLst>
              <a:ext uri="{FF2B5EF4-FFF2-40B4-BE49-F238E27FC236}">
                <a16:creationId xmlns:a16="http://schemas.microsoft.com/office/drawing/2014/main" id="{7E5D8AC4-F805-0138-EFA7-00639F1B9945}"/>
              </a:ext>
            </a:extLst>
          </p:cNvPr>
          <p:cNvSpPr txBox="1"/>
          <p:nvPr/>
        </p:nvSpPr>
        <p:spPr>
          <a:xfrm>
            <a:off x="1281149" y="169104"/>
            <a:ext cx="15725700" cy="12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dirty="0">
                <a:latin typeface="Lato"/>
                <a:ea typeface="Lato"/>
                <a:cs typeface="Lato"/>
                <a:sym typeface="Lato"/>
              </a:rPr>
              <a:t>Where Are We Now? </a:t>
            </a:r>
          </a:p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dirty="0">
                <a:latin typeface="Lato"/>
                <a:ea typeface="Lato"/>
                <a:cs typeface="Lato"/>
                <a:sym typeface="Lato"/>
              </a:rPr>
              <a:t>2026 TC Activity So Far (1991-2020 Climatology in Parenthesis)</a:t>
            </a:r>
            <a:endParaRPr sz="6799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87D9D-BDA2-9B70-F0F8-D966CD8CB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36" y="2538091"/>
            <a:ext cx="11090245" cy="6121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1BD6A9-4827-35A4-688F-59D147A16C90}"/>
              </a:ext>
            </a:extLst>
          </p:cNvPr>
          <p:cNvSpPr/>
          <p:nvPr/>
        </p:nvSpPr>
        <p:spPr>
          <a:xfrm>
            <a:off x="224936" y="4751294"/>
            <a:ext cx="11090245" cy="5558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8F8093-7BE9-F570-3966-3AC2C5617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6257" y="3164125"/>
            <a:ext cx="6536807" cy="5029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F570E5-FEBE-5D5A-476D-71F94E064405}"/>
              </a:ext>
            </a:extLst>
          </p:cNvPr>
          <p:cNvSpPr txBox="1"/>
          <p:nvPr/>
        </p:nvSpPr>
        <p:spPr>
          <a:xfrm>
            <a:off x="5056094" y="9219797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https://tropical.atmos.colostate.edu/Realtime/</a:t>
            </a:r>
          </a:p>
        </p:txBody>
      </p:sp>
    </p:spTree>
    <p:extLst>
      <p:ext uri="{BB962C8B-B14F-4D97-AF65-F5344CB8AC3E}">
        <p14:creationId xmlns:p14="http://schemas.microsoft.com/office/powerpoint/2010/main" val="299215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869B6-8DE2-AB14-1927-1B9D3B289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34" y="2115671"/>
            <a:ext cx="12612354" cy="7059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Google Shape;182;g341aacb0c8b_1_111">
            <a:extLst>
              <a:ext uri="{FF2B5EF4-FFF2-40B4-BE49-F238E27FC236}">
                <a16:creationId xmlns:a16="http://schemas.microsoft.com/office/drawing/2014/main" id="{4BAD97E4-7CC4-0D32-6F45-211273EE2F23}"/>
              </a:ext>
            </a:extLst>
          </p:cNvPr>
          <p:cNvSpPr txBox="1"/>
          <p:nvPr/>
        </p:nvSpPr>
        <p:spPr>
          <a:xfrm>
            <a:off x="1281149" y="169104"/>
            <a:ext cx="15725700" cy="2463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dirty="0">
                <a:latin typeface="Lato"/>
                <a:ea typeface="Lato"/>
                <a:cs typeface="Lato"/>
                <a:sym typeface="Lato"/>
              </a:rPr>
              <a:t>2026 Western North Pacific Tropical Cyclones</a:t>
            </a:r>
          </a:p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dirty="0">
                <a:latin typeface="Lato"/>
                <a:ea typeface="Roboto"/>
                <a:cs typeface="Lato"/>
                <a:sym typeface="Lato"/>
              </a:rPr>
              <a:t>&amp; Key Storm Threats to USAPI…</a:t>
            </a:r>
            <a:r>
              <a:rPr lang="en-US" sz="3500" b="1" dirty="0">
                <a:solidFill>
                  <a:srgbClr val="FF0000"/>
                </a:solidFill>
                <a:latin typeface="Lato"/>
                <a:ea typeface="Roboto"/>
                <a:cs typeface="Lato"/>
                <a:sym typeface="Lato"/>
              </a:rPr>
              <a:t>So Far</a:t>
            </a:r>
            <a:endParaRPr sz="35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600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799" dirty="0">
              <a:solidFill>
                <a:srgbClr val="00459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5057D-79E6-D1B0-A7F3-A961256EF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329" y="1846733"/>
            <a:ext cx="4858870" cy="3169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7F8BDF-F74C-CE54-DA2C-05BD6AD32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4328" y="5926553"/>
            <a:ext cx="4858870" cy="2805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3B5E7969-3C7E-E0D5-4FC4-8931104E5BA6}"/>
              </a:ext>
            </a:extLst>
          </p:cNvPr>
          <p:cNvSpPr/>
          <p:nvPr/>
        </p:nvSpPr>
        <p:spPr>
          <a:xfrm>
            <a:off x="16091647" y="2907532"/>
            <a:ext cx="591670" cy="50202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9D96AA8-76CF-97EE-4CB3-6A6D120D6B6A}"/>
              </a:ext>
            </a:extLst>
          </p:cNvPr>
          <p:cNvSpPr/>
          <p:nvPr/>
        </p:nvSpPr>
        <p:spPr>
          <a:xfrm>
            <a:off x="13545673" y="7626264"/>
            <a:ext cx="591670" cy="50202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82;g341aacb0c8b_1_111">
            <a:extLst>
              <a:ext uri="{FF2B5EF4-FFF2-40B4-BE49-F238E27FC236}">
                <a16:creationId xmlns:a16="http://schemas.microsoft.com/office/drawing/2014/main" id="{C51B9FCE-943B-5073-404C-6856B6A8AB27}"/>
              </a:ext>
            </a:extLst>
          </p:cNvPr>
          <p:cNvSpPr txBox="1"/>
          <p:nvPr/>
        </p:nvSpPr>
        <p:spPr>
          <a:xfrm>
            <a:off x="13124328" y="5105657"/>
            <a:ext cx="4858870" cy="714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Tropical Depression Nuri (03W)</a:t>
            </a:r>
          </a:p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March 2026</a:t>
            </a:r>
            <a:endParaRPr sz="4800" dirty="0">
              <a:solidFill>
                <a:srgbClr val="00459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Google Shape;182;g341aacb0c8b_1_111">
            <a:extLst>
              <a:ext uri="{FF2B5EF4-FFF2-40B4-BE49-F238E27FC236}">
                <a16:creationId xmlns:a16="http://schemas.microsoft.com/office/drawing/2014/main" id="{4E7AF094-24CC-CF25-4483-9620A9252BEE}"/>
              </a:ext>
            </a:extLst>
          </p:cNvPr>
          <p:cNvSpPr txBox="1"/>
          <p:nvPr/>
        </p:nvSpPr>
        <p:spPr>
          <a:xfrm>
            <a:off x="13124328" y="8816373"/>
            <a:ext cx="4858870" cy="714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Super Typhoon Sinlaku (04W)</a:t>
            </a:r>
          </a:p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April 2026</a:t>
            </a:r>
            <a:endParaRPr sz="4800" dirty="0">
              <a:solidFill>
                <a:srgbClr val="00459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8886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2;g341aacb0c8b_1_111">
            <a:extLst>
              <a:ext uri="{FF2B5EF4-FFF2-40B4-BE49-F238E27FC236}">
                <a16:creationId xmlns:a16="http://schemas.microsoft.com/office/drawing/2014/main" id="{4F275E52-83E4-E5C2-4C34-6404CCDA7D14}"/>
              </a:ext>
            </a:extLst>
          </p:cNvPr>
          <p:cNvSpPr txBox="1"/>
          <p:nvPr/>
        </p:nvSpPr>
        <p:spPr>
          <a:xfrm>
            <a:off x="1281149" y="169104"/>
            <a:ext cx="15725700" cy="12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dirty="0">
                <a:latin typeface="Lato"/>
                <a:ea typeface="Lato"/>
                <a:cs typeface="Lato"/>
                <a:sym typeface="Lato"/>
              </a:rPr>
              <a:t>2026 Western North Pacific Tropical Cyclones</a:t>
            </a:r>
          </a:p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dirty="0">
                <a:latin typeface="Lato"/>
                <a:ea typeface="Roboto"/>
                <a:cs typeface="Lato"/>
                <a:sym typeface="Lato"/>
              </a:rPr>
              <a:t>&amp; Key Storm Threats to USAPI…</a:t>
            </a:r>
            <a:r>
              <a:rPr lang="en-US" sz="3500" b="1" dirty="0">
                <a:solidFill>
                  <a:srgbClr val="FF0000"/>
                </a:solidFill>
                <a:latin typeface="Lato"/>
                <a:ea typeface="Roboto"/>
                <a:cs typeface="Lato"/>
                <a:sym typeface="Lato"/>
              </a:rPr>
              <a:t>So Far: Super Typhoon Sinlaku</a:t>
            </a:r>
            <a:endParaRPr sz="35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5FA43F-CBAD-9419-BF43-0B5419E93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05" y="1685838"/>
            <a:ext cx="8737119" cy="7565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229025-D18D-3B1B-A76A-74DE4D7F4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24" y="1976227"/>
            <a:ext cx="8742471" cy="6334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30587A-D8E9-F373-B01D-D1B6A8215757}"/>
              </a:ext>
            </a:extLst>
          </p:cNvPr>
          <p:cNvSpPr txBox="1"/>
          <p:nvPr/>
        </p:nvSpPr>
        <p:spPr>
          <a:xfrm>
            <a:off x="1303887" y="9518317"/>
            <a:ext cx="6615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NWS Guam Facebook: @NWSGuam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58450-705F-F89E-0C59-C5A4F4FDC59F}"/>
              </a:ext>
            </a:extLst>
          </p:cNvPr>
          <p:cNvSpPr txBox="1"/>
          <p:nvPr/>
        </p:nvSpPr>
        <p:spPr>
          <a:xfrm>
            <a:off x="10587158" y="8534452"/>
            <a:ext cx="6172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Weather.gov/gum/cyclones</a:t>
            </a:r>
          </a:p>
        </p:txBody>
      </p:sp>
    </p:spTree>
    <p:extLst>
      <p:ext uri="{BB962C8B-B14F-4D97-AF65-F5344CB8AC3E}">
        <p14:creationId xmlns:p14="http://schemas.microsoft.com/office/powerpoint/2010/main" val="1748615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2;g341aacb0c8b_1_111">
            <a:extLst>
              <a:ext uri="{FF2B5EF4-FFF2-40B4-BE49-F238E27FC236}">
                <a16:creationId xmlns:a16="http://schemas.microsoft.com/office/drawing/2014/main" id="{EDE95D14-54D9-C492-BC66-0569188F75DF}"/>
              </a:ext>
            </a:extLst>
          </p:cNvPr>
          <p:cNvSpPr txBox="1"/>
          <p:nvPr/>
        </p:nvSpPr>
        <p:spPr>
          <a:xfrm>
            <a:off x="1281149" y="169104"/>
            <a:ext cx="15725700" cy="62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dirty="0">
                <a:latin typeface="Lato"/>
                <a:ea typeface="Lato"/>
                <a:cs typeface="Lato"/>
                <a:sym typeface="Lato"/>
              </a:rPr>
              <a:t>Looking Ahead for the Rest of 2026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BF816-6642-1C2A-4DAD-0671CCAD9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761" y="1777875"/>
            <a:ext cx="9440697" cy="736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Google Shape;447;g34ec4c0cfef_0_101">
            <a:extLst>
              <a:ext uri="{FF2B5EF4-FFF2-40B4-BE49-F238E27FC236}">
                <a16:creationId xmlns:a16="http://schemas.microsoft.com/office/drawing/2014/main" id="{57712782-C09F-7E3B-B390-986408C934F1}"/>
              </a:ext>
            </a:extLst>
          </p:cNvPr>
          <p:cNvSpPr txBox="1"/>
          <p:nvPr/>
        </p:nvSpPr>
        <p:spPr>
          <a:xfrm>
            <a:off x="394447" y="1777875"/>
            <a:ext cx="8050306" cy="1461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Lato"/>
                <a:ea typeface="Lato"/>
                <a:cs typeface="Lato"/>
                <a:sym typeface="Lato"/>
              </a:rPr>
              <a:t>Most favored scenario…. El Nino, possibly a strong El Nino favored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***Caution:</a:t>
            </a:r>
            <a:r>
              <a:rPr lang="en-US" sz="2400" b="1" dirty="0">
                <a:latin typeface="Lato"/>
                <a:ea typeface="Lato"/>
                <a:cs typeface="Lato"/>
                <a:sym typeface="Lato"/>
              </a:rPr>
              <a:t> the ongoing </a:t>
            </a:r>
            <a:r>
              <a:rPr lang="en-US" sz="2400" b="1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rPr>
              <a:t>spring predictability barrier.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45;g34ec4c0cfef_0_101">
            <a:extLst>
              <a:ext uri="{FF2B5EF4-FFF2-40B4-BE49-F238E27FC236}">
                <a16:creationId xmlns:a16="http://schemas.microsoft.com/office/drawing/2014/main" id="{151E05BB-E136-88DE-E007-51B84A9C47B3}"/>
              </a:ext>
            </a:extLst>
          </p:cNvPr>
          <p:cNvSpPr txBox="1"/>
          <p:nvPr/>
        </p:nvSpPr>
        <p:spPr>
          <a:xfrm>
            <a:off x="520950" y="4865946"/>
            <a:ext cx="7797300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dirty="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WNP Basin (Micronesia)</a:t>
            </a:r>
            <a:endParaRPr sz="3400" b="1" dirty="0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400"/>
              <a:buFont typeface="Lato"/>
              <a:buChar char="●"/>
            </a:pPr>
            <a:r>
              <a:rPr lang="en-US" sz="3400" dirty="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Average to above average activity for the Marianas, central and eastern Micronesia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400"/>
              <a:buFont typeface="Lato"/>
              <a:buChar char="●"/>
            </a:pPr>
            <a:r>
              <a:rPr lang="en-US" sz="3400" dirty="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Overall eastward shift in TC genesis region 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400"/>
              <a:buFont typeface="Lato"/>
              <a:buChar char="●"/>
            </a:pPr>
            <a:r>
              <a:rPr lang="en-US" sz="3400" dirty="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Below-normal activity for western Micronesia and Palau. </a:t>
            </a:r>
            <a:endParaRPr sz="3400" b="1" dirty="0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427019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r 2026">
            <a:extLst>
              <a:ext uri="{FF2B5EF4-FFF2-40B4-BE49-F238E27FC236}">
                <a16:creationId xmlns:a16="http://schemas.microsoft.com/office/drawing/2014/main" id="{D96A806A-32F9-E940-DAE2-74881846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74" y="1299672"/>
            <a:ext cx="11669052" cy="7687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82;g341aacb0c8b_1_111">
            <a:extLst>
              <a:ext uri="{FF2B5EF4-FFF2-40B4-BE49-F238E27FC236}">
                <a16:creationId xmlns:a16="http://schemas.microsoft.com/office/drawing/2014/main" id="{5DA2A1BF-2D29-D2DC-A446-34C6C38E484E}"/>
              </a:ext>
            </a:extLst>
          </p:cNvPr>
          <p:cNvSpPr txBox="1"/>
          <p:nvPr/>
        </p:nvSpPr>
        <p:spPr>
          <a:xfrm>
            <a:off x="1281149" y="169104"/>
            <a:ext cx="15725700" cy="62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dirty="0">
                <a:latin typeface="Lato"/>
                <a:ea typeface="Lato"/>
                <a:cs typeface="Lato"/>
                <a:sym typeface="Lato"/>
              </a:rPr>
              <a:t>Looking Ahead for the Rest of 2026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CD761-044A-E534-53F3-770DE5BD1F65}"/>
              </a:ext>
            </a:extLst>
          </p:cNvPr>
          <p:cNvSpPr txBox="1"/>
          <p:nvPr/>
        </p:nvSpPr>
        <p:spPr>
          <a:xfrm>
            <a:off x="1488140" y="9262277"/>
            <a:ext cx="15311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https://charts.ecmwf.int/products/seasonal_system5_tstorm_density_standard?base_time=202604010000</a:t>
            </a:r>
          </a:p>
        </p:txBody>
      </p:sp>
    </p:spTree>
    <p:extLst>
      <p:ext uri="{BB962C8B-B14F-4D97-AF65-F5344CB8AC3E}">
        <p14:creationId xmlns:p14="http://schemas.microsoft.com/office/powerpoint/2010/main" val="2808328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pr">
            <a:extLst>
              <a:ext uri="{FF2B5EF4-FFF2-40B4-BE49-F238E27FC236}">
                <a16:creationId xmlns:a16="http://schemas.microsoft.com/office/drawing/2014/main" id="{30786EDF-2E6E-7029-1CEF-737EF7E3C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14" y="1108356"/>
            <a:ext cx="12025369" cy="8070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82;g341aacb0c8b_1_111">
            <a:extLst>
              <a:ext uri="{FF2B5EF4-FFF2-40B4-BE49-F238E27FC236}">
                <a16:creationId xmlns:a16="http://schemas.microsoft.com/office/drawing/2014/main" id="{4024A4C8-84FC-982C-71C1-ECA860507285}"/>
              </a:ext>
            </a:extLst>
          </p:cNvPr>
          <p:cNvSpPr txBox="1"/>
          <p:nvPr/>
        </p:nvSpPr>
        <p:spPr>
          <a:xfrm>
            <a:off x="1281149" y="169104"/>
            <a:ext cx="15725700" cy="62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dirty="0">
                <a:latin typeface="Lato"/>
                <a:ea typeface="Lato"/>
                <a:cs typeface="Lato"/>
                <a:sym typeface="Lato"/>
              </a:rPr>
              <a:t>Looking Ahead for the Rest of 2026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42CF2-937D-5FDD-5653-D5AAC53D31BE}"/>
              </a:ext>
            </a:extLst>
          </p:cNvPr>
          <p:cNvSpPr txBox="1"/>
          <p:nvPr/>
        </p:nvSpPr>
        <p:spPr>
          <a:xfrm>
            <a:off x="1470210" y="9493110"/>
            <a:ext cx="15347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https://charts.ecmwf.int/products/seasonal_system5_tstorm_verification?base_time=202604010000&amp;zone=wnp</a:t>
            </a:r>
          </a:p>
        </p:txBody>
      </p:sp>
    </p:spTree>
    <p:extLst>
      <p:ext uri="{BB962C8B-B14F-4D97-AF65-F5344CB8AC3E}">
        <p14:creationId xmlns:p14="http://schemas.microsoft.com/office/powerpoint/2010/main" val="3242558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2;g341aacb0c8b_1_111">
            <a:extLst>
              <a:ext uri="{FF2B5EF4-FFF2-40B4-BE49-F238E27FC236}">
                <a16:creationId xmlns:a16="http://schemas.microsoft.com/office/drawing/2014/main" id="{683E57F0-8792-F8E7-D8C7-7105C2E7DD16}"/>
              </a:ext>
            </a:extLst>
          </p:cNvPr>
          <p:cNvSpPr txBox="1"/>
          <p:nvPr/>
        </p:nvSpPr>
        <p:spPr>
          <a:xfrm>
            <a:off x="1281149" y="169104"/>
            <a:ext cx="15725700" cy="62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dirty="0">
                <a:latin typeface="Lato"/>
                <a:ea typeface="Lato"/>
                <a:cs typeface="Lato"/>
                <a:sym typeface="Lato"/>
              </a:rPr>
              <a:t>Looking Ahead for the Rest of 2026 </a:t>
            </a:r>
          </a:p>
        </p:txBody>
      </p:sp>
      <p:pic>
        <p:nvPicPr>
          <p:cNvPr id="3074" name="Picture 2" descr="Apr 2026">
            <a:extLst>
              <a:ext uri="{FF2B5EF4-FFF2-40B4-BE49-F238E27FC236}">
                <a16:creationId xmlns:a16="http://schemas.microsoft.com/office/drawing/2014/main" id="{7328FDE4-40A8-B31C-2007-DEEC98527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141" y="926028"/>
            <a:ext cx="11835718" cy="8486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7CDF76-E6E2-1646-12FB-2374F8A0B09D}"/>
              </a:ext>
            </a:extLst>
          </p:cNvPr>
          <p:cNvSpPr txBox="1"/>
          <p:nvPr/>
        </p:nvSpPr>
        <p:spPr>
          <a:xfrm>
            <a:off x="1863504" y="9656231"/>
            <a:ext cx="14560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https://charts.ecmwf.int/products/seasonal_system5_tstorm_frequency?base_time=202604010000</a:t>
            </a:r>
          </a:p>
        </p:txBody>
      </p:sp>
    </p:spTree>
    <p:extLst>
      <p:ext uri="{BB962C8B-B14F-4D97-AF65-F5344CB8AC3E}">
        <p14:creationId xmlns:p14="http://schemas.microsoft.com/office/powerpoint/2010/main" val="972350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825388" cy="10287000"/>
            <a:chOff x="0" y="0"/>
            <a:chExt cx="127088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0884" cy="2709333"/>
            </a:xfrm>
            <a:custGeom>
              <a:avLst/>
              <a:gdLst/>
              <a:ahLst/>
              <a:cxnLst/>
              <a:rect l="l" t="t" r="r" b="b"/>
              <a:pathLst>
                <a:path w="1270884" h="2709333">
                  <a:moveTo>
                    <a:pt x="0" y="0"/>
                  </a:moveTo>
                  <a:lnTo>
                    <a:pt x="1270884" y="0"/>
                  </a:lnTo>
                  <a:lnTo>
                    <a:pt x="12708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CBCDD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7088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3773287" y="1813961"/>
            <a:ext cx="13081734" cy="1362681"/>
          </a:xfrm>
          <a:custGeom>
            <a:avLst/>
            <a:gdLst/>
            <a:ahLst/>
            <a:cxnLst/>
            <a:rect l="l" t="t" r="r" b="b"/>
            <a:pathLst>
              <a:path w="13081734" h="1362681">
                <a:moveTo>
                  <a:pt x="0" y="1362681"/>
                </a:moveTo>
                <a:lnTo>
                  <a:pt x="13081734" y="1362681"/>
                </a:lnTo>
                <a:lnTo>
                  <a:pt x="13081734" y="0"/>
                </a:lnTo>
                <a:lnTo>
                  <a:pt x="0" y="0"/>
                </a:lnTo>
                <a:lnTo>
                  <a:pt x="0" y="1362681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4989767" y="446425"/>
            <a:ext cx="9560583" cy="101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87"/>
              </a:lnSpc>
            </a:pPr>
            <a:r>
              <a:rPr lang="en-US" sz="6799" b="1">
                <a:solidFill>
                  <a:srgbClr val="072C4F"/>
                </a:solidFill>
                <a:latin typeface="Roboto Bold"/>
                <a:ea typeface="Roboto Bold"/>
                <a:cs typeface="Roboto Bold"/>
                <a:sym typeface="Roboto Bold"/>
              </a:rPr>
              <a:t>Summary</a:t>
            </a:r>
          </a:p>
        </p:txBody>
      </p:sp>
      <p:sp>
        <p:nvSpPr>
          <p:cNvPr id="8" name="Freeform 8"/>
          <p:cNvSpPr/>
          <p:nvPr/>
        </p:nvSpPr>
        <p:spPr>
          <a:xfrm rot="5400000" flipV="1">
            <a:off x="-1212421" y="551887"/>
            <a:ext cx="6589696" cy="5485922"/>
          </a:xfrm>
          <a:custGeom>
            <a:avLst/>
            <a:gdLst/>
            <a:ahLst/>
            <a:cxnLst/>
            <a:rect l="l" t="t" r="r" b="b"/>
            <a:pathLst>
              <a:path w="6589696" h="5485922">
                <a:moveTo>
                  <a:pt x="0" y="5485922"/>
                </a:moveTo>
                <a:lnTo>
                  <a:pt x="6589696" y="5485922"/>
                </a:lnTo>
                <a:lnTo>
                  <a:pt x="6589696" y="0"/>
                </a:lnTo>
                <a:lnTo>
                  <a:pt x="0" y="0"/>
                </a:lnTo>
                <a:lnTo>
                  <a:pt x="0" y="548592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>
            <a:off x="998388" y="9258300"/>
            <a:ext cx="2828611" cy="852553"/>
          </a:xfrm>
          <a:custGeom>
            <a:avLst/>
            <a:gdLst/>
            <a:ahLst/>
            <a:cxnLst/>
            <a:rect l="l" t="t" r="r" b="b"/>
            <a:pathLst>
              <a:path w="2828611" h="852553">
                <a:moveTo>
                  <a:pt x="0" y="0"/>
                </a:moveTo>
                <a:lnTo>
                  <a:pt x="2828611" y="0"/>
                </a:lnTo>
                <a:lnTo>
                  <a:pt x="2828611" y="852553"/>
                </a:lnTo>
                <a:lnTo>
                  <a:pt x="0" y="8525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2201C1-F53B-1CEC-5D52-86C4602EFB67}"/>
              </a:ext>
            </a:extLst>
          </p:cNvPr>
          <p:cNvSpPr txBox="1"/>
          <p:nvPr/>
        </p:nvSpPr>
        <p:spPr>
          <a:xfrm>
            <a:off x="5271247" y="2256135"/>
            <a:ext cx="11756913" cy="737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dk1"/>
              </a:buClr>
              <a:buSzPts val="1525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Tropical cyclone activity in the western North Pacific shows an early start with 4 tropical cyclones by April 21, 2026, one, of which, attained super typhoon status. </a:t>
            </a:r>
          </a:p>
          <a:p>
            <a:pPr marL="342900" indent="-342900">
              <a:lnSpc>
                <a:spcPct val="200000"/>
              </a:lnSpc>
              <a:buClr>
                <a:schemeClr val="dk1"/>
              </a:buClr>
              <a:buSzPts val="1525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Each of the first 4 months of 2026 has had a tropical cyclone.</a:t>
            </a:r>
          </a:p>
          <a:p>
            <a:pPr marL="342900" indent="-342900">
              <a:lnSpc>
                <a:spcPct val="200000"/>
              </a:lnSpc>
              <a:buClr>
                <a:schemeClr val="dk1"/>
              </a:buClr>
              <a:buSzPts val="1525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With a strong El Nino favored for 2026 following the ongoing transition from ENSO-neutral, overall tropical cyclone activity and genesis region is expected to shift eastward.</a:t>
            </a:r>
          </a:p>
          <a:p>
            <a:pPr marL="342900" indent="-342900">
              <a:lnSpc>
                <a:spcPct val="200000"/>
              </a:lnSpc>
              <a:buClr>
                <a:schemeClr val="dk1"/>
              </a:buClr>
              <a:buSzPts val="1525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Above-normal tropical cyclone activity is anticipated for the western North Pacific through the end of 2026</a:t>
            </a:r>
          </a:p>
          <a:p>
            <a:pPr marL="342900" indent="-342900">
              <a:lnSpc>
                <a:spcPct val="200000"/>
              </a:lnSpc>
              <a:buClr>
                <a:schemeClr val="dk1"/>
              </a:buClr>
              <a:buSzPts val="1525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Below-normal tropical cyclone activity is likely for far-western Micronesia and Palau</a:t>
            </a:r>
          </a:p>
          <a:p>
            <a:pPr marL="342900" indent="-342900">
              <a:lnSpc>
                <a:spcPct val="200000"/>
              </a:lnSpc>
              <a:buClr>
                <a:schemeClr val="dk1"/>
              </a:buClr>
              <a:buSzPts val="1525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The official NOAA Western North Pacific Tropical Cyclone outlook will be released around June 1, 2026</a:t>
            </a:r>
            <a:endParaRPr lang="en-US" sz="1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17265" y="-8450056"/>
            <a:ext cx="17520116" cy="1752011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8BD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9421" y="0"/>
            <a:ext cx="9288579" cy="8955760"/>
            <a:chOff x="0" y="0"/>
            <a:chExt cx="6585982" cy="6350000"/>
          </a:xfrm>
        </p:grpSpPr>
        <p:sp>
          <p:nvSpPr>
            <p:cNvPr id="6" name="Freeform 6"/>
            <p:cNvSpPr/>
            <p:nvPr/>
          </p:nvSpPr>
          <p:spPr>
            <a:xfrm flipH="1">
              <a:off x="0" y="0"/>
              <a:ext cx="6585982" cy="6350000"/>
            </a:xfrm>
            <a:custGeom>
              <a:avLst/>
              <a:gdLst/>
              <a:ahLst/>
              <a:cxnLst/>
              <a:rect l="l" t="t" r="r" b="b"/>
              <a:pathLst>
                <a:path w="6585982" h="6350000">
                  <a:moveTo>
                    <a:pt x="6585982" y="0"/>
                  </a:moveTo>
                  <a:cubicBezTo>
                    <a:pt x="6585982" y="3506470"/>
                    <a:pt x="3636779" y="6350000"/>
                    <a:pt x="0" y="6350000"/>
                  </a:cubicBezTo>
                  <a:lnTo>
                    <a:pt x="0" y="0"/>
                  </a:lnTo>
                  <a:lnTo>
                    <a:pt x="6585982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8446077" y="2640449"/>
            <a:ext cx="4062386" cy="406238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-14231" y="-32"/>
              <a:ext cx="6378462" cy="6350064"/>
            </a:xfrm>
            <a:custGeom>
              <a:avLst/>
              <a:gdLst/>
              <a:ahLst/>
              <a:cxnLst/>
              <a:rect l="l" t="t" r="r" b="b"/>
              <a:pathLst>
                <a:path w="6378462" h="6350064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338BD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8023" y="420342"/>
              <a:ext cx="5533953" cy="5509315"/>
            </a:xfrm>
            <a:custGeom>
              <a:avLst/>
              <a:gdLst/>
              <a:ahLst/>
              <a:cxnLst/>
              <a:rect l="l" t="t" r="r" b="b"/>
              <a:pathLst>
                <a:path w="5533953" h="5509315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223" r="223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162640" y="9291484"/>
            <a:ext cx="2828611" cy="852553"/>
          </a:xfrm>
          <a:custGeom>
            <a:avLst/>
            <a:gdLst/>
            <a:ahLst/>
            <a:cxnLst/>
            <a:rect l="l" t="t" r="r" b="b"/>
            <a:pathLst>
              <a:path w="2828611" h="852553">
                <a:moveTo>
                  <a:pt x="0" y="0"/>
                </a:moveTo>
                <a:lnTo>
                  <a:pt x="2828611" y="0"/>
                </a:lnTo>
                <a:lnTo>
                  <a:pt x="2828611" y="852552"/>
                </a:lnTo>
                <a:lnTo>
                  <a:pt x="0" y="85255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TextBox 11"/>
          <p:cNvSpPr txBox="1"/>
          <p:nvPr/>
        </p:nvSpPr>
        <p:spPr>
          <a:xfrm>
            <a:off x="0" y="701850"/>
            <a:ext cx="11836407" cy="6744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40"/>
              </a:lnSpc>
            </a:pPr>
            <a:r>
              <a:rPr lang="en-AU" sz="8000" b="1" dirty="0">
                <a:solidFill>
                  <a:srgbClr val="000000"/>
                </a:solidFill>
                <a:latin typeface="Poppins Bold"/>
                <a:cs typeface="Poppins Bold"/>
              </a:rPr>
              <a:t>Session 3iii</a:t>
            </a:r>
          </a:p>
          <a:p>
            <a:pPr>
              <a:lnSpc>
                <a:spcPts val="10640"/>
              </a:lnSpc>
            </a:pPr>
            <a:r>
              <a:rPr lang="en-AU" sz="8000" b="1" dirty="0">
                <a:solidFill>
                  <a:srgbClr val="000000"/>
                </a:solidFill>
                <a:latin typeface="Poppins Bold"/>
                <a:cs typeface="Poppins Bold"/>
              </a:rPr>
              <a:t>Looking Forward:</a:t>
            </a:r>
            <a:endParaRPr lang="en-AU" b="1" dirty="0">
              <a:solidFill>
                <a:srgbClr val="000000"/>
              </a:solidFill>
              <a:latin typeface="Poppins Bold"/>
              <a:cs typeface="Poppins Bold"/>
            </a:endParaRPr>
          </a:p>
          <a:p>
            <a:pPr>
              <a:lnSpc>
                <a:spcPts val="10640"/>
              </a:lnSpc>
            </a:pPr>
            <a:endParaRPr lang="en-AU" sz="8000" b="1" dirty="0">
              <a:solidFill>
                <a:srgbClr val="000000"/>
              </a:solidFill>
              <a:latin typeface="Poppins Bold"/>
              <a:cs typeface="Poppins Bold"/>
            </a:endParaRPr>
          </a:p>
          <a:p>
            <a:pPr>
              <a:lnSpc>
                <a:spcPts val="10640"/>
              </a:lnSpc>
            </a:pPr>
            <a:r>
              <a:rPr lang="en-AU" sz="8000" b="1" dirty="0">
                <a:solidFill>
                  <a:srgbClr val="000000"/>
                </a:solidFill>
                <a:latin typeface="Poppins Bold"/>
                <a:cs typeface="Poppins Bold"/>
              </a:rPr>
              <a:t>Tropical </a:t>
            </a:r>
          </a:p>
          <a:p>
            <a:pPr>
              <a:lnSpc>
                <a:spcPts val="10640"/>
              </a:lnSpc>
            </a:pPr>
            <a:r>
              <a:rPr lang="en-AU" sz="8000" b="1" dirty="0">
                <a:solidFill>
                  <a:srgbClr val="000000"/>
                </a:solidFill>
                <a:latin typeface="Poppins Bold"/>
                <a:cs typeface="Poppins Bold"/>
              </a:rPr>
              <a:t>Cyclones </a:t>
            </a:r>
            <a:endParaRPr lang="en-US" sz="8000" b="1" dirty="0">
              <a:solidFill>
                <a:srgbClr val="000000"/>
              </a:solidFill>
              <a:latin typeface="Poppins Bold"/>
              <a:cs typeface="Poppins Bold"/>
              <a:sym typeface="Poppi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26170" y="8641435"/>
            <a:ext cx="9448570" cy="105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072C4F"/>
                </a:solidFill>
                <a:latin typeface="Poppins Bold"/>
                <a:ea typeface="Poppins Bold"/>
                <a:cs typeface="Poppins Bold"/>
                <a:sym typeface="Poppins Bold"/>
              </a:rPr>
              <a:t>Presenter's Name: </a:t>
            </a:r>
            <a:r>
              <a:rPr lang="en-US" sz="3000" dirty="0">
                <a:solidFill>
                  <a:schemeClr val="accent1"/>
                </a:solidFill>
                <a:latin typeface="Poppins Bold"/>
                <a:ea typeface="Poppins Bold"/>
                <a:cs typeface="Poppins Bold"/>
                <a:sym typeface="Poppins Bold"/>
              </a:rPr>
              <a:t>Landon Aydlett</a:t>
            </a:r>
          </a:p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072C4F"/>
                </a:solidFill>
                <a:latin typeface="Poppins Bold"/>
                <a:ea typeface="Poppins Bold"/>
                <a:cs typeface="Poppins Bold"/>
                <a:sym typeface="Poppins Bold"/>
              </a:rPr>
              <a:t>Organization: </a:t>
            </a:r>
            <a:r>
              <a:rPr lang="en-US" sz="3000" b="1" dirty="0">
                <a:solidFill>
                  <a:schemeClr val="accent1"/>
                </a:solidFill>
                <a:latin typeface="Poppins Bold"/>
                <a:ea typeface="Poppins Bold"/>
                <a:cs typeface="Poppins Bold"/>
                <a:sym typeface="Poppins Bold"/>
              </a:rPr>
              <a:t>NOAA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67933" y="4340474"/>
            <a:ext cx="6552134" cy="1034931"/>
            <a:chOff x="0" y="0"/>
            <a:chExt cx="8736179" cy="137990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736179" cy="1379908"/>
              <a:chOff x="0" y="0"/>
              <a:chExt cx="1088052" cy="17186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88052" cy="171861"/>
              </a:xfrm>
              <a:custGeom>
                <a:avLst/>
                <a:gdLst/>
                <a:ahLst/>
                <a:cxnLst/>
                <a:rect l="l" t="t" r="r" b="b"/>
                <a:pathLst>
                  <a:path w="1088052" h="171861">
                    <a:moveTo>
                      <a:pt x="0" y="0"/>
                    </a:moveTo>
                    <a:lnTo>
                      <a:pt x="1088052" y="0"/>
                    </a:lnTo>
                    <a:lnTo>
                      <a:pt x="1088052" y="171861"/>
                    </a:lnTo>
                    <a:lnTo>
                      <a:pt x="0" y="171861"/>
                    </a:lnTo>
                    <a:close/>
                  </a:path>
                </a:pathLst>
              </a:custGeom>
              <a:solidFill>
                <a:srgbClr val="338BD0"/>
              </a:solidFill>
              <a:ln w="38100" cap="sq">
                <a:solidFill>
                  <a:srgbClr val="0892C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088052" cy="2099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0" y="289420"/>
              <a:ext cx="8736179" cy="704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3172" dirty="0">
                  <a:solidFill>
                    <a:srgbClr val="CBF4FF"/>
                  </a:solidFill>
                  <a:latin typeface="Lato 2"/>
                  <a:ea typeface="Lato 2"/>
                  <a:cs typeface="Lato 2"/>
                  <a:sym typeface="Lato 2"/>
                </a:rPr>
                <a:t>Marcus.aydlett@noaa.gov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5400000">
            <a:off x="-4042700" y="4042700"/>
            <a:ext cx="8733105" cy="647705"/>
          </a:xfrm>
          <a:custGeom>
            <a:avLst/>
            <a:gdLst/>
            <a:ahLst/>
            <a:cxnLst/>
            <a:rect l="l" t="t" r="r" b="b"/>
            <a:pathLst>
              <a:path w="8733105" h="647705">
                <a:moveTo>
                  <a:pt x="0" y="0"/>
                </a:moveTo>
                <a:lnTo>
                  <a:pt x="8733105" y="0"/>
                </a:lnTo>
                <a:lnTo>
                  <a:pt x="8733105" y="647705"/>
                </a:lnTo>
                <a:lnTo>
                  <a:pt x="0" y="6477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5867933" y="2911319"/>
            <a:ext cx="6552134" cy="100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9"/>
              </a:lnSpc>
            </a:pPr>
            <a:r>
              <a:rPr lang="en-US" sz="7694" b="1" dirty="0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Thank You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9155968"/>
            <a:ext cx="18288000" cy="1131032"/>
            <a:chOff x="0" y="0"/>
            <a:chExt cx="24384000" cy="15080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508042"/>
            </a:xfrm>
            <a:custGeom>
              <a:avLst/>
              <a:gdLst/>
              <a:ahLst/>
              <a:cxnLst/>
              <a:rect l="l" t="t" r="r" b="b"/>
              <a:pathLst>
                <a:path w="24384000" h="1508042">
                  <a:moveTo>
                    <a:pt x="0" y="0"/>
                  </a:moveTo>
                  <a:lnTo>
                    <a:pt x="24384000" y="0"/>
                  </a:lnTo>
                  <a:lnTo>
                    <a:pt x="24384000" y="1508042"/>
                  </a:lnTo>
                  <a:lnTo>
                    <a:pt x="0" y="150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8982" y="213257"/>
              <a:ext cx="4647383" cy="1224107"/>
            </a:xfrm>
            <a:custGeom>
              <a:avLst/>
              <a:gdLst/>
              <a:ahLst/>
              <a:cxnLst/>
              <a:rect l="l" t="t" r="r" b="b"/>
              <a:pathLst>
                <a:path w="4647383" h="1224107">
                  <a:moveTo>
                    <a:pt x="0" y="0"/>
                  </a:moveTo>
                  <a:lnTo>
                    <a:pt x="4647382" y="0"/>
                  </a:lnTo>
                  <a:lnTo>
                    <a:pt x="4647382" y="1224107"/>
                  </a:lnTo>
                  <a:lnTo>
                    <a:pt x="0" y="1224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9683319" y="399936"/>
              <a:ext cx="2609535" cy="944584"/>
            </a:xfrm>
            <a:custGeom>
              <a:avLst/>
              <a:gdLst/>
              <a:ahLst/>
              <a:cxnLst/>
              <a:rect l="l" t="t" r="r" b="b"/>
              <a:pathLst>
                <a:path w="2609535" h="944584">
                  <a:moveTo>
                    <a:pt x="0" y="0"/>
                  </a:moveTo>
                  <a:lnTo>
                    <a:pt x="2609535" y="0"/>
                  </a:lnTo>
                  <a:lnTo>
                    <a:pt x="2609535" y="944585"/>
                  </a:lnTo>
                  <a:lnTo>
                    <a:pt x="0" y="944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15339" y="344897"/>
              <a:ext cx="4553680" cy="960826"/>
            </a:xfrm>
            <a:custGeom>
              <a:avLst/>
              <a:gdLst/>
              <a:ahLst/>
              <a:cxnLst/>
              <a:rect l="l" t="t" r="r" b="b"/>
              <a:pathLst>
                <a:path w="4553680" h="960826">
                  <a:moveTo>
                    <a:pt x="0" y="0"/>
                  </a:moveTo>
                  <a:lnTo>
                    <a:pt x="4553680" y="0"/>
                  </a:lnTo>
                  <a:lnTo>
                    <a:pt x="4553680" y="960827"/>
                  </a:lnTo>
                  <a:lnTo>
                    <a:pt x="0" y="960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411234" y="459748"/>
              <a:ext cx="2036445" cy="824962"/>
            </a:xfrm>
            <a:custGeom>
              <a:avLst/>
              <a:gdLst/>
              <a:ahLst/>
              <a:cxnLst/>
              <a:rect l="l" t="t" r="r" b="b"/>
              <a:pathLst>
                <a:path w="2036445" h="824962">
                  <a:moveTo>
                    <a:pt x="0" y="0"/>
                  </a:moveTo>
                  <a:lnTo>
                    <a:pt x="2036445" y="0"/>
                  </a:lnTo>
                  <a:lnTo>
                    <a:pt x="2036445" y="824962"/>
                  </a:lnTo>
                  <a:lnTo>
                    <a:pt x="0" y="824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447679" y="177980"/>
              <a:ext cx="2908340" cy="1152763"/>
            </a:xfrm>
            <a:custGeom>
              <a:avLst/>
              <a:gdLst/>
              <a:ahLst/>
              <a:cxnLst/>
              <a:rect l="l" t="t" r="r" b="b"/>
              <a:pathLst>
                <a:path w="2908340" h="1152763">
                  <a:moveTo>
                    <a:pt x="0" y="0"/>
                  </a:moveTo>
                  <a:lnTo>
                    <a:pt x="2908340" y="0"/>
                  </a:lnTo>
                  <a:lnTo>
                    <a:pt x="2908340" y="1152763"/>
                  </a:lnTo>
                  <a:lnTo>
                    <a:pt x="0" y="1152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7356019" y="136442"/>
              <a:ext cx="1142873" cy="1194300"/>
            </a:xfrm>
            <a:custGeom>
              <a:avLst/>
              <a:gdLst/>
              <a:ahLst/>
              <a:cxnLst/>
              <a:rect l="l" t="t" r="r" b="b"/>
              <a:pathLst>
                <a:path w="1142873" h="1194300">
                  <a:moveTo>
                    <a:pt x="0" y="0"/>
                  </a:moveTo>
                  <a:lnTo>
                    <a:pt x="1142873" y="0"/>
                  </a:lnTo>
                  <a:lnTo>
                    <a:pt x="1142873" y="1194301"/>
                  </a:lnTo>
                  <a:lnTo>
                    <a:pt x="0" y="1194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28138" y="182476"/>
              <a:ext cx="943266" cy="1009295"/>
            </a:xfrm>
            <a:custGeom>
              <a:avLst/>
              <a:gdLst/>
              <a:ahLst/>
              <a:cxnLst/>
              <a:rect l="l" t="t" r="r" b="b"/>
              <a:pathLst>
                <a:path w="943266" h="1009295">
                  <a:moveTo>
                    <a:pt x="0" y="0"/>
                  </a:moveTo>
                  <a:lnTo>
                    <a:pt x="943266" y="0"/>
                  </a:lnTo>
                  <a:lnTo>
                    <a:pt x="943266" y="1009294"/>
                  </a:lnTo>
                  <a:lnTo>
                    <a:pt x="0" y="1009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8498892" y="182476"/>
              <a:ext cx="2829246" cy="1102234"/>
            </a:xfrm>
            <a:custGeom>
              <a:avLst/>
              <a:gdLst/>
              <a:ahLst/>
              <a:cxnLst/>
              <a:rect l="l" t="t" r="r" b="b"/>
              <a:pathLst>
                <a:path w="2829246" h="1102234">
                  <a:moveTo>
                    <a:pt x="0" y="0"/>
                  </a:moveTo>
                  <a:lnTo>
                    <a:pt x="2829246" y="0"/>
                  </a:lnTo>
                  <a:lnTo>
                    <a:pt x="2829246" y="1102234"/>
                  </a:lnTo>
                  <a:lnTo>
                    <a:pt x="0" y="1102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2633469" y="271703"/>
              <a:ext cx="959571" cy="970494"/>
            </a:xfrm>
            <a:custGeom>
              <a:avLst/>
              <a:gdLst/>
              <a:ahLst/>
              <a:cxnLst/>
              <a:rect l="l" t="t" r="r" b="b"/>
              <a:pathLst>
                <a:path w="959571" h="970494">
                  <a:moveTo>
                    <a:pt x="0" y="0"/>
                  </a:moveTo>
                  <a:lnTo>
                    <a:pt x="959571" y="0"/>
                  </a:lnTo>
                  <a:lnTo>
                    <a:pt x="959571" y="970494"/>
                  </a:lnTo>
                  <a:lnTo>
                    <a:pt x="0" y="970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rmAutofit fontScale="90000"/>
          </a:bodyPr>
          <a:lstStyle/>
          <a:p>
            <a:pPr algn="l"/>
            <a:r>
              <a:rPr lang="en" sz="5400" b="1" dirty="0">
                <a:latin typeface="+mn-lt"/>
              </a:rPr>
              <a:t>Outline</a:t>
            </a:r>
            <a:endParaRPr sz="5400" b="1" dirty="0">
              <a:latin typeface="+mn-l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19300" y="2456328"/>
            <a:ext cx="17249400" cy="7192171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rmAutofit/>
          </a:bodyPr>
          <a:lstStyle/>
          <a:p>
            <a:pPr marL="257167" marR="0" lvl="0" indent="-2381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ato"/>
              <a:buChar char="•"/>
            </a:pPr>
            <a:r>
              <a:rPr lang="en-US" sz="4100" i="0" u="none" strike="noStrike" cap="none" dirty="0">
                <a:ea typeface="Lato"/>
                <a:cs typeface="Lato"/>
                <a:sym typeface="Lato"/>
              </a:rPr>
              <a:t>WFO Guam and NWS Pacific Region</a:t>
            </a:r>
          </a:p>
          <a:p>
            <a:pPr marL="257167" indent="-238117">
              <a:buClr>
                <a:schemeClr val="dk2"/>
              </a:buClr>
              <a:buSzPts val="4100"/>
              <a:buFont typeface="Lato"/>
              <a:buChar char="•"/>
            </a:pPr>
            <a:r>
              <a:rPr lang="en-US" sz="4100" dirty="0">
                <a:ea typeface="Lato"/>
                <a:cs typeface="Lato"/>
                <a:sym typeface="Lato"/>
              </a:rPr>
              <a:t>Quick summary of the 2025 Western North Pacific (WNP)</a:t>
            </a:r>
          </a:p>
          <a:p>
            <a:pPr marL="257167" marR="0" lvl="0" indent="-2381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ato"/>
              <a:buChar char="•"/>
            </a:pPr>
            <a:r>
              <a:rPr lang="en-US" sz="4100" i="0" u="none" strike="noStrike" cap="none" dirty="0">
                <a:ea typeface="Lato"/>
                <a:cs typeface="Lato"/>
                <a:sym typeface="Lato"/>
              </a:rPr>
              <a:t>ENSO &amp; Typical TC Genesis Zones</a:t>
            </a:r>
          </a:p>
          <a:p>
            <a:pPr marL="257167" marR="0" lvl="0" indent="-2381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ato"/>
              <a:buChar char="•"/>
            </a:pPr>
            <a:r>
              <a:rPr lang="en-US" sz="4100" dirty="0">
                <a:ea typeface="Lato"/>
                <a:cs typeface="Lato"/>
                <a:sym typeface="Lato"/>
              </a:rPr>
              <a:t>2026 WNP Activity So Far</a:t>
            </a:r>
            <a:endParaRPr lang="en-US" sz="3100" dirty="0">
              <a:ea typeface="Lato"/>
              <a:cs typeface="Lato"/>
              <a:sym typeface="Lato"/>
            </a:endParaRPr>
          </a:p>
          <a:p>
            <a:pPr marL="257167" marR="0" lvl="0" indent="-2381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ato"/>
              <a:buChar char="•"/>
            </a:pPr>
            <a:r>
              <a:rPr lang="en-US" sz="4100" dirty="0">
                <a:ea typeface="Lato"/>
                <a:cs typeface="Lato"/>
                <a:sym typeface="Lato"/>
              </a:rPr>
              <a:t>*</a:t>
            </a:r>
            <a:r>
              <a:rPr lang="en-US" sz="4100" b="1" dirty="0">
                <a:ea typeface="Lato"/>
                <a:cs typeface="Lato"/>
                <a:sym typeface="Lato"/>
              </a:rPr>
              <a:t>Unofficial</a:t>
            </a:r>
            <a:r>
              <a:rPr lang="en-US" sz="4100" dirty="0">
                <a:ea typeface="Lato"/>
                <a:cs typeface="Lato"/>
                <a:sym typeface="Lato"/>
              </a:rPr>
              <a:t> </a:t>
            </a:r>
            <a:r>
              <a:rPr lang="en-US" sz="4100" i="0" u="none" strike="noStrike" cap="none" dirty="0">
                <a:ea typeface="Lato"/>
                <a:cs typeface="Lato"/>
                <a:sym typeface="Lato"/>
              </a:rPr>
              <a:t>2026 </a:t>
            </a:r>
            <a:r>
              <a:rPr lang="en-US" sz="4100" dirty="0">
                <a:ea typeface="Lato"/>
                <a:cs typeface="Lato"/>
                <a:sym typeface="Lato"/>
              </a:rPr>
              <a:t>WNP</a:t>
            </a:r>
            <a:r>
              <a:rPr lang="en-US" sz="4100" i="0" u="none" strike="noStrike" cap="none" dirty="0">
                <a:ea typeface="Lato"/>
                <a:cs typeface="Lato"/>
                <a:sym typeface="Lato"/>
              </a:rPr>
              <a:t> Outlook</a:t>
            </a:r>
            <a:endParaRPr lang="en-US" sz="4100" dirty="0">
              <a:ea typeface="Lato"/>
              <a:cs typeface="Lato"/>
              <a:sym typeface="Lato"/>
            </a:endParaRPr>
          </a:p>
          <a:p>
            <a:pPr marL="914400" marR="0" lvl="1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ato"/>
              <a:buChar char="○"/>
            </a:pPr>
            <a:r>
              <a:rPr lang="en-US" sz="3600" b="1" dirty="0">
                <a:ea typeface="Lato"/>
                <a:cs typeface="Lato"/>
                <a:sym typeface="Lato"/>
              </a:rPr>
              <a:t>*Official</a:t>
            </a:r>
            <a:r>
              <a:rPr lang="en-US" sz="3600" dirty="0">
                <a:ea typeface="Lato"/>
                <a:cs typeface="Lato"/>
                <a:sym typeface="Lato"/>
              </a:rPr>
              <a:t> outlook set for around June 1 for the WNP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2;g341aacb0c8b_1_111">
            <a:extLst>
              <a:ext uri="{FF2B5EF4-FFF2-40B4-BE49-F238E27FC236}">
                <a16:creationId xmlns:a16="http://schemas.microsoft.com/office/drawing/2014/main" id="{0CAB67B2-ED13-CB84-35DB-65EC24E65A80}"/>
              </a:ext>
            </a:extLst>
          </p:cNvPr>
          <p:cNvSpPr txBox="1"/>
          <p:nvPr/>
        </p:nvSpPr>
        <p:spPr>
          <a:xfrm>
            <a:off x="1281149" y="169104"/>
            <a:ext cx="15725700" cy="2463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dirty="0">
                <a:latin typeface="Lato"/>
                <a:ea typeface="Lato"/>
                <a:cs typeface="Lato"/>
                <a:sym typeface="Lato"/>
              </a:rPr>
              <a:t>Map of the U.S. National Weather Service (NWS) Pacific Region and the Weather Forecast Office (WFO) Guam Area of Responsibility</a:t>
            </a:r>
            <a:endParaRPr sz="3500" b="1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600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799" dirty="0">
              <a:solidFill>
                <a:srgbClr val="00459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Google Shape;188;g341aacb0c8b_1_111">
            <a:extLst>
              <a:ext uri="{FF2B5EF4-FFF2-40B4-BE49-F238E27FC236}">
                <a16:creationId xmlns:a16="http://schemas.microsoft.com/office/drawing/2014/main" id="{160554E9-36D5-2468-BAC7-B885E5221C6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8470" y="1559858"/>
            <a:ext cx="14971059" cy="8337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B0E709-304B-43A4-CEE5-E6BBB5112AAB}"/>
              </a:ext>
            </a:extLst>
          </p:cNvPr>
          <p:cNvSpPr/>
          <p:nvPr/>
        </p:nvSpPr>
        <p:spPr>
          <a:xfrm>
            <a:off x="4034118" y="2832847"/>
            <a:ext cx="6974542" cy="36755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0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21FF9C-0E1B-1BED-F2EE-DB48651BA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115670"/>
            <a:ext cx="12550589" cy="7059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Google Shape;182;g341aacb0c8b_1_111">
            <a:extLst>
              <a:ext uri="{FF2B5EF4-FFF2-40B4-BE49-F238E27FC236}">
                <a16:creationId xmlns:a16="http://schemas.microsoft.com/office/drawing/2014/main" id="{5BB8EBAF-D4B6-C6E4-9863-D24169E8EFDE}"/>
              </a:ext>
            </a:extLst>
          </p:cNvPr>
          <p:cNvSpPr txBox="1"/>
          <p:nvPr/>
        </p:nvSpPr>
        <p:spPr>
          <a:xfrm>
            <a:off x="541305" y="188158"/>
            <a:ext cx="12077575" cy="182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dirty="0">
                <a:latin typeface="Lato"/>
                <a:ea typeface="Lato"/>
                <a:cs typeface="Lato"/>
                <a:sym typeface="Lato"/>
              </a:rPr>
              <a:t>2025 Western North Pacific Tropical Cyclones</a:t>
            </a:r>
          </a:p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dirty="0">
                <a:latin typeface="Lato"/>
                <a:ea typeface="Roboto"/>
                <a:cs typeface="Lato"/>
                <a:sym typeface="Lato"/>
              </a:rPr>
              <a:t>&amp; Key Storm Threats to USAPI</a:t>
            </a:r>
            <a:endParaRPr sz="3500" b="1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4590"/>
                </a:solidFill>
                <a:latin typeface="Lato"/>
                <a:ea typeface="Lato"/>
                <a:cs typeface="Lato"/>
                <a:sym typeface="Lato"/>
              </a:rPr>
              <a:t>(Weak La Nina)</a:t>
            </a:r>
            <a:endParaRPr sz="3200" b="1" dirty="0">
              <a:solidFill>
                <a:srgbClr val="00459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A6035C8-7109-DEFB-AB12-94E8F12C041C}"/>
              </a:ext>
            </a:extLst>
          </p:cNvPr>
          <p:cNvSpPr/>
          <p:nvPr/>
        </p:nvSpPr>
        <p:spPr>
          <a:xfrm>
            <a:off x="6849036" y="6934642"/>
            <a:ext cx="591670" cy="50202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182;g341aacb0c8b_1_111">
            <a:extLst>
              <a:ext uri="{FF2B5EF4-FFF2-40B4-BE49-F238E27FC236}">
                <a16:creationId xmlns:a16="http://schemas.microsoft.com/office/drawing/2014/main" id="{EDC6DF63-0A08-2A1F-5073-BC8762658E0A}"/>
              </a:ext>
            </a:extLst>
          </p:cNvPr>
          <p:cNvSpPr txBox="1"/>
          <p:nvPr/>
        </p:nvSpPr>
        <p:spPr>
          <a:xfrm>
            <a:off x="13358722" y="9473004"/>
            <a:ext cx="4624474" cy="714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Tropical Storm Fung-Wong (32W)</a:t>
            </a:r>
          </a:p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November 2025</a:t>
            </a:r>
            <a:endParaRPr sz="4800" dirty="0">
              <a:solidFill>
                <a:srgbClr val="00459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" name="Google Shape;182;g341aacb0c8b_1_111">
            <a:extLst>
              <a:ext uri="{FF2B5EF4-FFF2-40B4-BE49-F238E27FC236}">
                <a16:creationId xmlns:a16="http://schemas.microsoft.com/office/drawing/2014/main" id="{B7E0364F-317B-D3C1-44A6-3B5D59024ACD}"/>
              </a:ext>
            </a:extLst>
          </p:cNvPr>
          <p:cNvSpPr txBox="1"/>
          <p:nvPr/>
        </p:nvSpPr>
        <p:spPr>
          <a:xfrm>
            <a:off x="13358724" y="2594696"/>
            <a:ext cx="4624473" cy="714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Tropical Storm Krosa (12W)</a:t>
            </a:r>
          </a:p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July 2025</a:t>
            </a:r>
            <a:endParaRPr lang="en-US" sz="48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82;g341aacb0c8b_1_111">
            <a:extLst>
              <a:ext uri="{FF2B5EF4-FFF2-40B4-BE49-F238E27FC236}">
                <a16:creationId xmlns:a16="http://schemas.microsoft.com/office/drawing/2014/main" id="{ED487B8F-21B2-6520-9BC8-283ADF039C79}"/>
              </a:ext>
            </a:extLst>
          </p:cNvPr>
          <p:cNvSpPr txBox="1"/>
          <p:nvPr/>
        </p:nvSpPr>
        <p:spPr>
          <a:xfrm>
            <a:off x="13358723" y="6262331"/>
            <a:ext cx="4624473" cy="714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Tropical Storm Podul (164W)</a:t>
            </a:r>
          </a:p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2000" b="1" dirty="0">
                <a:latin typeface="Lato"/>
                <a:ea typeface="Lato"/>
                <a:cs typeface="Lato"/>
                <a:sym typeface="Lato"/>
              </a:rPr>
              <a:t>August 2025</a:t>
            </a:r>
            <a:endParaRPr sz="4800" dirty="0">
              <a:solidFill>
                <a:srgbClr val="00459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C513D5-86D6-9B05-A227-84C2E4DDD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8725" y="71188"/>
            <a:ext cx="4624472" cy="2480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C4AC6E-FE10-6CE1-8C97-D09A472DB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8725" y="3396530"/>
            <a:ext cx="4624472" cy="2790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699B75-A903-87DB-71A4-6C433A31A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8724" y="7048089"/>
            <a:ext cx="4624473" cy="2317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18EE81F-4219-634A-10B9-E30E31FD8211}"/>
              </a:ext>
            </a:extLst>
          </p:cNvPr>
          <p:cNvSpPr/>
          <p:nvPr/>
        </p:nvSpPr>
        <p:spPr>
          <a:xfrm>
            <a:off x="14039239" y="2071276"/>
            <a:ext cx="591670" cy="50202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1326390A-3024-9346-C0D8-E0A70486B33D}"/>
              </a:ext>
            </a:extLst>
          </p:cNvPr>
          <p:cNvSpPr/>
          <p:nvPr/>
        </p:nvSpPr>
        <p:spPr>
          <a:xfrm>
            <a:off x="14630909" y="5721192"/>
            <a:ext cx="591670" cy="50202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2A080620-AB43-2837-42B9-9C110E9468F0}"/>
              </a:ext>
            </a:extLst>
          </p:cNvPr>
          <p:cNvSpPr/>
          <p:nvPr/>
        </p:nvSpPr>
        <p:spPr>
          <a:xfrm>
            <a:off x="15670959" y="7315867"/>
            <a:ext cx="591670" cy="50202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6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2;g341aacb0c8b_1_111">
            <a:extLst>
              <a:ext uri="{FF2B5EF4-FFF2-40B4-BE49-F238E27FC236}">
                <a16:creationId xmlns:a16="http://schemas.microsoft.com/office/drawing/2014/main" id="{6820CC30-F22D-20AE-91A1-C79F4A6671D4}"/>
              </a:ext>
            </a:extLst>
          </p:cNvPr>
          <p:cNvSpPr txBox="1"/>
          <p:nvPr/>
        </p:nvSpPr>
        <p:spPr>
          <a:xfrm>
            <a:off x="1281150" y="204963"/>
            <a:ext cx="15725700" cy="126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dirty="0">
                <a:latin typeface="Lato"/>
                <a:ea typeface="Lato"/>
                <a:cs typeface="Lato"/>
                <a:sym typeface="Lato"/>
              </a:rPr>
              <a:t>Current ENSO Status</a:t>
            </a:r>
          </a:p>
          <a:p>
            <a:pPr algn="ctr">
              <a:lnSpc>
                <a:spcPct val="116000"/>
              </a:lnSpc>
              <a:buClr>
                <a:schemeClr val="dk1"/>
              </a:buClr>
              <a:buSzPts val="3500"/>
            </a:pPr>
            <a:r>
              <a:rPr lang="en-US" sz="3600" b="1" dirty="0">
                <a:latin typeface="Lato"/>
                <a:ea typeface="Lato"/>
                <a:cs typeface="Lato"/>
                <a:sym typeface="Lato"/>
              </a:rPr>
              <a:t>Climate Prediction Center: </a:t>
            </a:r>
            <a:r>
              <a:rPr lang="en-US" sz="3600" b="1" dirty="0">
                <a:solidFill>
                  <a:srgbClr val="004590"/>
                </a:solidFill>
                <a:latin typeface="Lato"/>
                <a:ea typeface="Lato"/>
                <a:cs typeface="Lato"/>
                <a:sym typeface="Lato"/>
              </a:rPr>
              <a:t>Final La Nina Advisory / </a:t>
            </a:r>
            <a:r>
              <a:rPr lang="en-US" sz="36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El Nino Watch</a:t>
            </a:r>
            <a:endParaRPr sz="35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4D8ABC-5F82-1374-B52C-63D3BEF8B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2" y="1903382"/>
            <a:ext cx="9010459" cy="7030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EAE6FE-FFD7-6EBE-0A56-BB7B798A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294" y="1903382"/>
            <a:ext cx="8849093" cy="7030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02C006-27C8-ACC2-EC74-EAFE9D1DD277}"/>
              </a:ext>
            </a:extLst>
          </p:cNvPr>
          <p:cNvSpPr txBox="1"/>
          <p:nvPr/>
        </p:nvSpPr>
        <p:spPr>
          <a:xfrm>
            <a:off x="2767853" y="9364834"/>
            <a:ext cx="12752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https://www.cpc.ncep.noaa.gov/products/analysis_monitoring/enso_advisory/ensodisc.shtml</a:t>
            </a:r>
          </a:p>
        </p:txBody>
      </p:sp>
    </p:spTree>
    <p:extLst>
      <p:ext uri="{BB962C8B-B14F-4D97-AF65-F5344CB8AC3E}">
        <p14:creationId xmlns:p14="http://schemas.microsoft.com/office/powerpoint/2010/main" val="206038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8288054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>
            <a:off x="14237450" y="1489500"/>
            <a:ext cx="3429000" cy="6715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0" y="8873200"/>
            <a:ext cx="18288000" cy="1145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pPr>
              <a:buSzPts val="990"/>
            </a:pPr>
            <a:r>
              <a:rPr lang="en" sz="5240" b="1"/>
              <a:t>Spring Predictability Barrier</a:t>
            </a:r>
            <a:endParaRPr sz="5240" b="1"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176" y="306350"/>
            <a:ext cx="14517648" cy="8166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623400" y="307768"/>
            <a:ext cx="17041200" cy="1145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rmAutofit/>
          </a:bodyPr>
          <a:lstStyle/>
          <a:p>
            <a:pPr algn="l"/>
            <a:r>
              <a:rPr lang="en" dirty="0"/>
              <a:t>ENSO Outlook - The Famous Bust of 2014…!</a:t>
            </a:r>
            <a:endParaRPr dirty="0"/>
          </a:p>
        </p:txBody>
      </p:sp>
      <p:sp>
        <p:nvSpPr>
          <p:cNvPr id="193" name="Google Shape;193;p30"/>
          <p:cNvSpPr txBox="1"/>
          <p:nvPr/>
        </p:nvSpPr>
        <p:spPr>
          <a:xfrm>
            <a:off x="10411146" y="8962050"/>
            <a:ext cx="74958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01600">
              <a:spcBef>
                <a:spcPts val="1120"/>
              </a:spcBef>
              <a:buClr>
                <a:srgbClr val="07336F"/>
              </a:buClr>
              <a:buSzPts val="2800"/>
            </a:pP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</a:t>
            </a:r>
            <a:r>
              <a:rPr lang="en" sz="3200">
                <a:solidFill>
                  <a:schemeClr val="dk1"/>
                </a:solidFill>
              </a:rPr>
              <a:t>adapted from</a:t>
            </a: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>
                <a:solidFill>
                  <a:schemeClr val="dk1"/>
                </a:solidFill>
              </a:rPr>
              <a:t>Ken T</a:t>
            </a: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akahashi</a:t>
            </a:r>
            <a:endParaRPr sz="3600">
              <a:solidFill>
                <a:schemeClr val="dk1"/>
              </a:solidFill>
            </a:endParaRPr>
          </a:p>
          <a:p>
            <a:pPr marL="914400" indent="-457200">
              <a:spcBef>
                <a:spcPts val="1120"/>
              </a:spcBef>
              <a:buClr>
                <a:srgbClr val="07336F"/>
              </a:buClr>
              <a:buSzPts val="2800"/>
            </a:pPr>
            <a:endParaRPr sz="5600">
              <a:solidFill>
                <a:srgbClr val="0733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>
              <a:spcBef>
                <a:spcPts val="1120"/>
              </a:spcBef>
              <a:buClr>
                <a:srgbClr val="07336F"/>
              </a:buClr>
              <a:buSzPts val="2800"/>
            </a:pPr>
            <a:endParaRPr sz="5600">
              <a:solidFill>
                <a:srgbClr val="0733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30"/>
          <p:cNvGrpSpPr/>
          <p:nvPr/>
        </p:nvGrpSpPr>
        <p:grpSpPr>
          <a:xfrm>
            <a:off x="160763" y="1603608"/>
            <a:ext cx="17964530" cy="6438060"/>
            <a:chOff x="107175" y="1170125"/>
            <a:chExt cx="8767462" cy="3142050"/>
          </a:xfrm>
        </p:grpSpPr>
        <p:pic>
          <p:nvPicPr>
            <p:cNvPr id="195" name="Google Shape;195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175" y="1806400"/>
              <a:ext cx="7105576" cy="187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0"/>
            <p:cNvPicPr preferRelativeResize="0"/>
            <p:nvPr/>
          </p:nvPicPr>
          <p:blipFill rotWithShape="1">
            <a:blip r:embed="rId4">
              <a:alphaModFix/>
            </a:blip>
            <a:srcRect l="25348" r="7130"/>
            <a:stretch/>
          </p:blipFill>
          <p:spPr>
            <a:xfrm>
              <a:off x="7181625" y="1977700"/>
              <a:ext cx="520299" cy="1478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30"/>
            <p:cNvPicPr preferRelativeResize="0"/>
            <p:nvPr/>
          </p:nvPicPr>
          <p:blipFill rotWithShape="1">
            <a:blip r:embed="rId5">
              <a:alphaModFix/>
            </a:blip>
            <a:srcRect l="12675" r="7254"/>
            <a:stretch/>
          </p:blipFill>
          <p:spPr>
            <a:xfrm>
              <a:off x="8217463" y="2141226"/>
              <a:ext cx="589351" cy="1386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30"/>
            <p:cNvSpPr txBox="1"/>
            <p:nvPr/>
          </p:nvSpPr>
          <p:spPr>
            <a:xfrm>
              <a:off x="7204838" y="1744275"/>
              <a:ext cx="16698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350" tIns="187350" rIns="187350" bIns="187350" anchor="t" anchorCtr="0">
              <a:noAutofit/>
            </a:bodyPr>
            <a:lstStyle/>
            <a:p>
              <a:r>
                <a:rPr lang="en" sz="2050">
                  <a:solidFill>
                    <a:schemeClr val="dk1"/>
                  </a:solidFill>
                </a:rPr>
                <a:t>2024	 2025	  2026</a:t>
              </a:r>
              <a:endParaRPr sz="2050">
                <a:solidFill>
                  <a:schemeClr val="dk1"/>
                </a:solidFill>
              </a:endParaRPr>
            </a:p>
          </p:txBody>
        </p:sp>
        <p:pic>
          <p:nvPicPr>
            <p:cNvPr id="199" name="Google Shape;199;p30"/>
            <p:cNvPicPr preferRelativeResize="0"/>
            <p:nvPr/>
          </p:nvPicPr>
          <p:blipFill rotWithShape="1">
            <a:blip r:embed="rId6">
              <a:alphaModFix/>
            </a:blip>
            <a:srcRect l="12355" r="7421"/>
            <a:stretch/>
          </p:blipFill>
          <p:spPr>
            <a:xfrm>
              <a:off x="7701923" y="2220838"/>
              <a:ext cx="520299" cy="1446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52400" y="3835925"/>
              <a:ext cx="828675" cy="47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33475" y="3835925"/>
              <a:ext cx="828675" cy="47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52400" y="1170125"/>
              <a:ext cx="733845" cy="42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30"/>
            <p:cNvSpPr/>
            <p:nvPr/>
          </p:nvSpPr>
          <p:spPr>
            <a:xfrm>
              <a:off x="6830375" y="2387925"/>
              <a:ext cx="352414" cy="519876"/>
            </a:xfrm>
            <a:custGeom>
              <a:avLst/>
              <a:gdLst/>
              <a:ahLst/>
              <a:cxnLst/>
              <a:rect l="l" t="t" r="r" b="b"/>
              <a:pathLst>
                <a:path w="12954" h="19431" extrusionOk="0">
                  <a:moveTo>
                    <a:pt x="0" y="19431"/>
                  </a:moveTo>
                  <a:cubicBezTo>
                    <a:pt x="5504" y="13927"/>
                    <a:pt x="9473" y="6963"/>
                    <a:pt x="12954" y="0"/>
                  </a:cubicBezTo>
                </a:path>
              </a:pathLst>
            </a:custGeom>
            <a:noFill/>
            <a:ln w="97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7292350" y="2406975"/>
              <a:ext cx="409566" cy="476239"/>
            </a:xfrm>
            <a:custGeom>
              <a:avLst/>
              <a:gdLst/>
              <a:ahLst/>
              <a:cxnLst/>
              <a:rect l="l" t="t" r="r" b="b"/>
              <a:pathLst>
                <a:path w="16954" h="19209" extrusionOk="0">
                  <a:moveTo>
                    <a:pt x="0" y="0"/>
                  </a:moveTo>
                  <a:cubicBezTo>
                    <a:pt x="786" y="3938"/>
                    <a:pt x="4866" y="6419"/>
                    <a:pt x="6858" y="9906"/>
                  </a:cubicBezTo>
                  <a:cubicBezTo>
                    <a:pt x="9110" y="13849"/>
                    <a:pt x="12548" y="20149"/>
                    <a:pt x="16954" y="19050"/>
                  </a:cubicBezTo>
                </a:path>
              </a:pathLst>
            </a:custGeom>
            <a:noFill/>
            <a:ln w="97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205" name="Google Shape;205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949422" y="2935350"/>
              <a:ext cx="204350" cy="117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75400" y="2868700"/>
              <a:ext cx="83125" cy="54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30"/>
            <p:cNvSpPr/>
            <p:nvPr/>
          </p:nvSpPr>
          <p:spPr>
            <a:xfrm>
              <a:off x="7873609" y="2846019"/>
              <a:ext cx="347423" cy="75048"/>
            </a:xfrm>
            <a:custGeom>
              <a:avLst/>
              <a:gdLst/>
              <a:ahLst/>
              <a:cxnLst/>
              <a:rect l="l" t="t" r="r" b="b"/>
              <a:pathLst>
                <a:path w="13525" h="2374" extrusionOk="0">
                  <a:moveTo>
                    <a:pt x="0" y="1659"/>
                  </a:moveTo>
                  <a:cubicBezTo>
                    <a:pt x="3579" y="-1093"/>
                    <a:pt x="9730" y="-71"/>
                    <a:pt x="13525" y="2374"/>
                  </a:cubicBezTo>
                </a:path>
              </a:pathLst>
            </a:custGeom>
            <a:noFill/>
            <a:ln w="97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208" name="Google Shape;208;p30"/>
          <p:cNvSpPr/>
          <p:nvPr/>
        </p:nvSpPr>
        <p:spPr>
          <a:xfrm>
            <a:off x="2794950" y="2799818"/>
            <a:ext cx="1528200" cy="2596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sz="3600"/>
          </a:p>
        </p:txBody>
      </p:sp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307050" y="6809184"/>
            <a:ext cx="17041200" cy="1813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rmAutofit/>
          </a:bodyPr>
          <a:lstStyle/>
          <a:p>
            <a:pPr algn="l"/>
            <a:r>
              <a:rPr lang="en" sz="4044"/>
              <a:t>Colored curves: 	Ensemble member predictions</a:t>
            </a:r>
            <a:endParaRPr sz="4044"/>
          </a:p>
          <a:p>
            <a:pPr algn="l"/>
            <a:r>
              <a:rPr lang="en" sz="4044"/>
              <a:t>Black curve: 		observed Nino3.4 value</a:t>
            </a:r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16876694" y="1182236"/>
            <a:ext cx="1357200" cy="1145400"/>
          </a:xfrm>
          <a:prstGeom prst="rect">
            <a:avLst/>
          </a:prstGeom>
          <a:ln>
            <a:noFill/>
          </a:ln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pPr algn="l">
              <a:buSzPts val="990"/>
            </a:pPr>
            <a:r>
              <a:rPr lang="en" sz="9040" b="1">
                <a:solidFill>
                  <a:srgbClr val="FF0000"/>
                </a:solidFill>
              </a:rPr>
              <a:t>?</a:t>
            </a:r>
            <a:endParaRPr sz="9040" b="1">
              <a:solidFill>
                <a:srgbClr val="FF0000"/>
              </a:solidFill>
            </a:endParaRPr>
          </a:p>
        </p:txBody>
      </p:sp>
      <p:sp>
        <p:nvSpPr>
          <p:cNvPr id="211" name="Google Shape;211;p30"/>
          <p:cNvSpPr/>
          <p:nvPr/>
        </p:nvSpPr>
        <p:spPr>
          <a:xfrm>
            <a:off x="16597100" y="2833102"/>
            <a:ext cx="1528200" cy="295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sz="3600"/>
          </a:p>
        </p:txBody>
      </p:sp>
      <p:sp>
        <p:nvSpPr>
          <p:cNvPr id="212" name="Google Shape;212;p30"/>
          <p:cNvSpPr txBox="1"/>
          <p:nvPr/>
        </p:nvSpPr>
        <p:spPr>
          <a:xfrm>
            <a:off x="10510200" y="1683751"/>
            <a:ext cx="7831800" cy="92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endParaRPr sz="3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613</Words>
  <Application>Microsoft Macintosh PowerPoint</Application>
  <PresentationFormat>Custom</PresentationFormat>
  <Paragraphs>72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Roboto</vt:lpstr>
      <vt:lpstr>Roboto Bold</vt:lpstr>
      <vt:lpstr>Lato</vt:lpstr>
      <vt:lpstr>Bebas Neue Bold</vt:lpstr>
      <vt:lpstr>Arial</vt:lpstr>
      <vt:lpstr>Calibri</vt:lpstr>
      <vt:lpstr>Aptos</vt:lpstr>
      <vt:lpstr>Poppins Bold</vt:lpstr>
      <vt:lpstr>Lato 2</vt:lpstr>
      <vt:lpstr>Office Theme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Spring Predictability Barrier</vt:lpstr>
      <vt:lpstr>ENSO Outlook - The Famous Bust of 2014…!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PICOF-18 Presentation Template</dc:title>
  <dc:creator>Marcus Aydlett</dc:creator>
  <cp:lastModifiedBy>Sunny Seuseu</cp:lastModifiedBy>
  <cp:revision>9</cp:revision>
  <dcterms:created xsi:type="dcterms:W3CDTF">2006-08-16T00:00:00Z</dcterms:created>
  <dcterms:modified xsi:type="dcterms:W3CDTF">2026-04-23T02:50:52Z</dcterms:modified>
  <dc:identifier>DAHEuX6pt1I</dc:identifier>
</cp:coreProperties>
</file>