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8" r:id="rId6"/>
    <p:sldId id="269" r:id="rId7"/>
    <p:sldId id="264" r:id="rId8"/>
    <p:sldId id="274" r:id="rId9"/>
    <p:sldId id="276" r:id="rId10"/>
    <p:sldId id="273" r:id="rId11"/>
    <p:sldId id="265" r:id="rId12"/>
    <p:sldId id="275" r:id="rId13"/>
    <p:sldId id="277" r:id="rId14"/>
    <p:sldId id="270" r:id="rId15"/>
    <p:sldId id="266" r:id="rId16"/>
    <p:sldId id="278" r:id="rId17"/>
    <p:sldId id="271" r:id="rId18"/>
    <p:sldId id="267" r:id="rId19"/>
    <p:sldId id="272" r:id="rId20"/>
    <p:sldId id="279" r:id="rId21"/>
    <p:sldId id="280" r:id="rId22"/>
    <p:sldId id="283" r:id="rId23"/>
    <p:sldId id="281" r:id="rId24"/>
    <p:sldId id="261" r:id="rId25"/>
    <p:sldId id="262" r:id="rId26"/>
  </p:sldIdLst>
  <p:sldSz cx="18288000" cy="10287000"/>
  <p:notesSz cx="6858000" cy="9144000"/>
  <p:embeddedFontLst>
    <p:embeddedFont>
      <p:font typeface="Barlow SemiCondensed" panose="020B0604020202020204" charset="0"/>
      <p:regular r:id="rId27"/>
    </p:embeddedFont>
    <p:embeddedFont>
      <p:font typeface="Barlow SemiCondensed Semi-Bold" panose="020B0604020202020204" charset="0"/>
      <p:regular r:id="rId28"/>
      <p:bold r:id="rId29"/>
    </p:embeddedFont>
    <p:embeddedFont>
      <p:font typeface="Bebas Neue Bold" panose="020B0604020202020204" charset="0"/>
      <p:regular r:id="rId30"/>
      <p:bold r:id="rId31"/>
    </p:embeddedFont>
    <p:embeddedFont>
      <p:font typeface="Lato 1" panose="020B0604020202020204" charset="0"/>
      <p:regular r:id="rId32"/>
    </p:embeddedFont>
    <p:embeddedFont>
      <p:font typeface="Lato 2" panose="020B0604020202020204" charset="0"/>
      <p:regular r:id="rId33"/>
    </p:embeddedFont>
    <p:embeddedFont>
      <p:font typeface="Poppins Bold" panose="020B0604020202020204" charset="0"/>
      <p:regular r:id="rId34"/>
      <p:bold r:id="rId35"/>
    </p:embeddedFont>
    <p:embeddedFont>
      <p:font typeface="Roboto Bold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58" autoAdjust="0"/>
  </p:normalViewPr>
  <p:slideViewPr>
    <p:cSldViewPr>
      <p:cViewPr varScale="1">
        <p:scale>
          <a:sx n="70" d="100"/>
          <a:sy n="70" d="100"/>
        </p:scale>
        <p:origin x="77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9133A-E78D-FA22-090C-2603F270E33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833612" y="63500"/>
            <a:ext cx="652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9FD55-4CC1-2A68-6BED-212E3F5040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833612" y="10040620"/>
            <a:ext cx="652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www.vanclimatefutures.gov.vu/assets/docs/Coral%20Bleaching.pdf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vanclimatefutures.gov.vu/assets/docs/Marine%20Heat%20Wave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5194/gmd-13-3571-202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-192674" y="-380056"/>
            <a:ext cx="18673348" cy="5523556"/>
            <a:chOff x="0" y="0"/>
            <a:chExt cx="4918083" cy="14547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084" cy="1454764"/>
            </a:xfrm>
            <a:custGeom>
              <a:avLst/>
              <a:gdLst/>
              <a:ahLst/>
              <a:cxnLst/>
              <a:rect l="l" t="t" r="r" b="b"/>
              <a:pathLst>
                <a:path w="4918084" h="1454764">
                  <a:moveTo>
                    <a:pt x="0" y="0"/>
                  </a:moveTo>
                  <a:lnTo>
                    <a:pt x="4918084" y="0"/>
                  </a:lnTo>
                  <a:lnTo>
                    <a:pt x="4918084" y="1454764"/>
                  </a:lnTo>
                  <a:lnTo>
                    <a:pt x="0" y="1454764"/>
                  </a:lnTo>
                  <a:close/>
                </a:path>
              </a:pathLst>
            </a:custGeom>
            <a:gradFill rotWithShape="1">
              <a:gsLst>
                <a:gs pos="0">
                  <a:srgbClr val="0B6E8E">
                    <a:alpha val="100000"/>
                  </a:srgbClr>
                </a:gs>
                <a:gs pos="100000">
                  <a:srgbClr val="1C487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18083" cy="151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37622"/>
            <a:ext cx="18288000" cy="6220678"/>
          </a:xfrm>
          <a:custGeom>
            <a:avLst/>
            <a:gdLst/>
            <a:ahLst/>
            <a:cxnLst/>
            <a:rect l="l" t="t" r="r" b="b"/>
            <a:pathLst>
              <a:path w="18288000" h="6220678">
                <a:moveTo>
                  <a:pt x="0" y="0"/>
                </a:moveTo>
                <a:lnTo>
                  <a:pt x="18288000" y="0"/>
                </a:lnTo>
                <a:lnTo>
                  <a:pt x="18288000" y="6220678"/>
                </a:lnTo>
                <a:lnTo>
                  <a:pt x="0" y="62206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" name="Group 7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82758" y="31361"/>
            <a:ext cx="13722485" cy="3006261"/>
            <a:chOff x="0" y="0"/>
            <a:chExt cx="18296646" cy="40083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80975"/>
              <a:ext cx="18296646" cy="352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18    session of the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pacific islands climate outlook  Forum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PICOF -18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27634" y="76200"/>
              <a:ext cx="602587" cy="56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05"/>
                </a:lnSpc>
              </a:pPr>
              <a:r>
                <a:rPr lang="en-US" sz="3192" b="1" spc="79">
                  <a:solidFill>
                    <a:srgbClr val="FFFFFF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55359" y="3460977"/>
              <a:ext cx="11385928" cy="547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80"/>
                </a:lnSpc>
              </a:pPr>
              <a:r>
                <a:rPr lang="en-US" sz="3000" spc="-138">
                  <a:solidFill>
                    <a:srgbClr val="FFFFFF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23 - 24 April, 2026  | Nadi, Fiji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E03FB-3885-81ED-4575-454D57EB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A8B67F-4421-0FA2-AE7A-E583635ED77B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395D2EB-22FC-860A-505B-BB0D7F3C1D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CC451AE-5148-3BF0-FD3B-377EC2111D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725D90D-7FA3-976F-0567-60F7C28B75B0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2364ED7-280A-CAE8-FCF7-877AE715AB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BE26535-BF8D-F5FA-FA68-B0FF2DB52E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077E412-241D-9283-65DB-A37380134303}"/>
              </a:ext>
            </a:extLst>
          </p:cNvPr>
          <p:cNvGrpSpPr/>
          <p:nvPr/>
        </p:nvGrpSpPr>
        <p:grpSpPr>
          <a:xfrm>
            <a:off x="0" y="-190500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A048D38-9430-2F5C-DE95-A633623E7672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CCB0808-40A8-3269-BDF8-8C255A7ED7E1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55A234F7-7624-7E31-0C16-4FB17A6908F1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33773-9DEB-B611-DB0A-5DBB20575337}"/>
              </a:ext>
            </a:extLst>
          </p:cNvPr>
          <p:cNvSpPr txBox="1"/>
          <p:nvPr/>
        </p:nvSpPr>
        <p:spPr>
          <a:xfrm>
            <a:off x="679763" y="419100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EF47A-013C-1F57-655F-46E1CD3DEF78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  <p:pic>
        <p:nvPicPr>
          <p:cNvPr id="13" name="Picture 2" descr="No description has been provided for this image">
            <a:extLst>
              <a:ext uri="{FF2B5EF4-FFF2-40B4-BE49-F238E27FC236}">
                <a16:creationId xmlns:a16="http://schemas.microsoft.com/office/drawing/2014/main" id="{E133FE0C-6B59-4F85-4288-B933DA02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61" y="1369367"/>
            <a:ext cx="9712014" cy="65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97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ECBD-0C63-8073-4341-BE42BFBB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23B5BBA-B0EE-E750-C726-94D0D4C4CD04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81771D-A6BF-C143-9217-43D57BCCF8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A6FAFC7-3EF8-7522-25BD-D2C83E550BB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DC4BC3F-AE21-7E9E-FE46-594D34FA89EE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24609C-8EEC-BF7C-AA8C-882FE84DC4E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BA0E52A-3F4A-88DE-0BF1-0147E22FB53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DBDB7D4-BEF2-6FBF-FE58-CD45BBBF27DF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BCE025B-2024-AFB1-54F0-A14ECCB9BC01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08C5283-20BB-65BE-271E-9F8E683B7483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72A45DC8-C192-BBE2-87EF-90CC103A1661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19639-7917-685A-D299-E0424A977D07}"/>
              </a:ext>
            </a:extLst>
          </p:cNvPr>
          <p:cNvSpPr txBox="1"/>
          <p:nvPr/>
        </p:nvSpPr>
        <p:spPr>
          <a:xfrm>
            <a:off x="679763" y="419100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9A76B6-95C5-9477-5410-8CEDA851C7BE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843208-2DDD-78FB-5F41-882C93219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388417"/>
            <a:ext cx="12942135" cy="64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E58DA-DEF3-3344-7006-D76B8AA89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0409D1-9C24-3449-C016-2F7F3CE7B2F4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0CC924-11C0-E362-E17F-8049A67186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B3EA469-15CD-9CA1-5820-49118019479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5026101-321A-D520-6526-EB646F12158B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617BB68-FD4A-9348-D01F-B5959BFC89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26B3913-CE16-40E2-D503-04903670EA2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37E4A0E-3E25-10CB-14FF-193C578FFEBA}"/>
              </a:ext>
            </a:extLst>
          </p:cNvPr>
          <p:cNvGrpSpPr/>
          <p:nvPr/>
        </p:nvGrpSpPr>
        <p:grpSpPr>
          <a:xfrm>
            <a:off x="0" y="-190500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C91CDB6-83B1-B027-3779-3800464E92CD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25C1CAE-BAF9-0728-3FCD-43B6590517E8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87F40B37-C3D6-31B6-E5DC-25580139A1A0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0520F-0045-67EB-CE2E-2D7253723D0B}"/>
              </a:ext>
            </a:extLst>
          </p:cNvPr>
          <p:cNvSpPr txBox="1"/>
          <p:nvPr/>
        </p:nvSpPr>
        <p:spPr>
          <a:xfrm>
            <a:off x="679763" y="419100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F7F24-8CC8-47A4-3AC7-0A292213FB8E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  <p:pic>
        <p:nvPicPr>
          <p:cNvPr id="13" name="Picture 4" descr="No description has been provided for this image">
            <a:extLst>
              <a:ext uri="{FF2B5EF4-FFF2-40B4-BE49-F238E27FC236}">
                <a16:creationId xmlns:a16="http://schemas.microsoft.com/office/drawing/2014/main" id="{E8C42724-5E4D-5F7C-D8D7-D244EA68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69366"/>
            <a:ext cx="13089205" cy="65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7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1B38-6EAD-3E44-C610-A61038D7F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1F996A1-3CF5-6347-4B6A-2303573B7FBC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D9DD0E-D05B-E555-82D5-C167E4EF7B0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E79ACD1-3D30-7649-0D1C-AB3B3394E86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2AA796E-CFAB-2590-4261-3A27C11993F6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B6DC0D5-F2F5-393E-56D6-836EF0FE500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21F889A-DABA-66FC-0496-0E58187080B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A452DD5-64D5-926C-ADF0-8C3D6F9F6DAE}"/>
              </a:ext>
            </a:extLst>
          </p:cNvPr>
          <p:cNvGrpSpPr/>
          <p:nvPr/>
        </p:nvGrpSpPr>
        <p:grpSpPr>
          <a:xfrm>
            <a:off x="0" y="-190500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28EFD98-6CD9-A23C-0B6D-2D0C1A79B620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69B1B6A-8D04-2EAA-866E-AF93F0A34469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8B72AF99-2A6E-372D-375E-4823693A046E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50709-9364-64CE-145A-71DCF7472719}"/>
              </a:ext>
            </a:extLst>
          </p:cNvPr>
          <p:cNvSpPr txBox="1"/>
          <p:nvPr/>
        </p:nvSpPr>
        <p:spPr>
          <a:xfrm>
            <a:off x="679763" y="419100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4639B-3764-4F48-43D2-477A4839F370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  <p:pic>
        <p:nvPicPr>
          <p:cNvPr id="16" name="Picture 2" descr="No description has been provided for this image">
            <a:extLst>
              <a:ext uri="{FF2B5EF4-FFF2-40B4-BE49-F238E27FC236}">
                <a16:creationId xmlns:a16="http://schemas.microsoft.com/office/drawing/2014/main" id="{260CCD88-D2FB-ED6C-9A9B-1953829B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92" y="1299978"/>
            <a:ext cx="13426907" cy="66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0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6889-A5D3-84A9-75DB-BDC4F3E5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9984AC-8B52-E800-74E2-3A8F11429BD0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0D3FEAA-73F4-137A-5BED-F591E4372C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A3BBA0-F8B6-641B-E19D-1C6255E1920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9902A95-9ADC-02D1-B927-991E811098E2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5650C7-C1A3-5B30-8A97-BAD1CB34772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32B738B-3B1C-59D7-F913-1B96A02EF8E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48F1F27-26B9-B6DA-8A31-D942CA7B55E4}"/>
              </a:ext>
            </a:extLst>
          </p:cNvPr>
          <p:cNvGrpSpPr/>
          <p:nvPr/>
        </p:nvGrpSpPr>
        <p:grpSpPr>
          <a:xfrm>
            <a:off x="0" y="-38099"/>
            <a:ext cx="18288000" cy="8458199"/>
            <a:chOff x="0" y="-58375"/>
            <a:chExt cx="4816593" cy="222767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61F8E7-222E-25DB-2AB8-78106834072E}"/>
                </a:ext>
              </a:extLst>
            </p:cNvPr>
            <p:cNvSpPr/>
            <p:nvPr/>
          </p:nvSpPr>
          <p:spPr>
            <a:xfrm>
              <a:off x="0" y="-58375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424B95D-B8E8-F785-9401-51EFD95686A0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700FB2B8-D1BD-BB81-17EE-28966AF99D49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C408-781A-ADF8-A6E7-9628DE358BE4}"/>
              </a:ext>
            </a:extLst>
          </p:cNvPr>
          <p:cNvSpPr txBox="1"/>
          <p:nvPr/>
        </p:nvSpPr>
        <p:spPr>
          <a:xfrm>
            <a:off x="593766" y="114300"/>
            <a:ext cx="6521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Ocean Acidity </a:t>
            </a:r>
            <a:r>
              <a:rPr lang="en-US" sz="4400" dirty="0" err="1">
                <a:solidFill>
                  <a:srgbClr val="0070C0"/>
                </a:solidFill>
              </a:rPr>
              <a:t>pH</a:t>
            </a:r>
            <a:r>
              <a:rPr lang="en-US" sz="3200" dirty="0" err="1">
                <a:solidFill>
                  <a:srgbClr val="0070C0"/>
                </a:solidFill>
              </a:rPr>
              <a:t>T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(Total Scale)</a:t>
            </a:r>
          </a:p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85179-EF90-4986-7CE8-C1651AA3A1E3}"/>
              </a:ext>
            </a:extLst>
          </p:cNvPr>
          <p:cNvSpPr txBox="1"/>
          <p:nvPr/>
        </p:nvSpPr>
        <p:spPr>
          <a:xfrm>
            <a:off x="6843374" y="900544"/>
            <a:ext cx="431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…SSP2-4.5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70D83-9CB2-9D9C-CD2E-DB2466E74BCA}"/>
              </a:ext>
            </a:extLst>
          </p:cNvPr>
          <p:cNvSpPr txBox="1"/>
          <p:nvPr/>
        </p:nvSpPr>
        <p:spPr>
          <a:xfrm>
            <a:off x="4026929" y="9258300"/>
            <a:ext cx="10702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62C0C-6149-6F94-D265-4F40DF59B693}"/>
              </a:ext>
            </a:extLst>
          </p:cNvPr>
          <p:cNvSpPr txBox="1"/>
          <p:nvPr/>
        </p:nvSpPr>
        <p:spPr>
          <a:xfrm>
            <a:off x="6774445" y="4437038"/>
            <a:ext cx="437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 SSP3-7.0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3B4373-1DA7-D19D-3D5E-050A5008D7FF}"/>
              </a:ext>
            </a:extLst>
          </p:cNvPr>
          <p:cNvSpPr txBox="1"/>
          <p:nvPr/>
        </p:nvSpPr>
        <p:spPr>
          <a:xfrm>
            <a:off x="3205262" y="8357881"/>
            <a:ext cx="1096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			          			2050					2080</a:t>
            </a:r>
          </a:p>
        </p:txBody>
      </p:sp>
      <p:pic>
        <p:nvPicPr>
          <p:cNvPr id="15" name="Picture 6" descr="image of pHT_ssp245_2030">
            <a:extLst>
              <a:ext uri="{FF2B5EF4-FFF2-40B4-BE49-F238E27FC236}">
                <a16:creationId xmlns:a16="http://schemas.microsoft.com/office/drawing/2014/main" id="{24F74D3F-23AE-FE12-155C-ACBE5712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36132"/>
            <a:ext cx="4484270" cy="28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of pHT_ssp245_2050">
            <a:extLst>
              <a:ext uri="{FF2B5EF4-FFF2-40B4-BE49-F238E27FC236}">
                <a16:creationId xmlns:a16="http://schemas.microsoft.com/office/drawing/2014/main" id="{04BDA7AC-D82E-8917-29BF-64A4855E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28" y="1536131"/>
            <a:ext cx="4484272" cy="286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of pHT_ssp245_2080">
            <a:extLst>
              <a:ext uri="{FF2B5EF4-FFF2-40B4-BE49-F238E27FC236}">
                <a16:creationId xmlns:a16="http://schemas.microsoft.com/office/drawing/2014/main" id="{C9B1B168-D989-CFE8-E8AE-4DD5AF5B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730" y="1541050"/>
            <a:ext cx="4484270" cy="28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age of pHT_ssp370_2080">
            <a:extLst>
              <a:ext uri="{FF2B5EF4-FFF2-40B4-BE49-F238E27FC236}">
                <a16:creationId xmlns:a16="http://schemas.microsoft.com/office/drawing/2014/main" id="{C5E6F45C-D909-8A84-5226-BCD7ABE5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726" y="5045671"/>
            <a:ext cx="4467898" cy="28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image of pHT_ssp370_2050">
            <a:extLst>
              <a:ext uri="{FF2B5EF4-FFF2-40B4-BE49-F238E27FC236}">
                <a16:creationId xmlns:a16="http://schemas.microsoft.com/office/drawing/2014/main" id="{5B5DF0C1-D4A5-707D-8103-886D0F7C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10206"/>
            <a:ext cx="4467900" cy="28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mage of pHT_ssp370_2030">
            <a:extLst>
              <a:ext uri="{FF2B5EF4-FFF2-40B4-BE49-F238E27FC236}">
                <a16:creationId xmlns:a16="http://schemas.microsoft.com/office/drawing/2014/main" id="{7950BB6A-517F-32DF-D7D1-A61F71C6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10205"/>
            <a:ext cx="4467898" cy="28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9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720A-ECD5-CEB7-26DB-F23AD81E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B6FFF8-67AF-F4C7-BF1A-8C1FADD1EED8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9E19800-5164-C7E6-8D4A-DEAF35179C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F80E91-045D-3D8C-F6C5-B3CB5A4EC6F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683B2EE-E22E-3199-E8B0-015A8A41886D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119B81-782B-B049-BF22-E3B88E4CA7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B87684D-AFB8-6C10-D621-32F389803FD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F1689A8-D19B-CD91-BE06-703E6B826F08}"/>
              </a:ext>
            </a:extLst>
          </p:cNvPr>
          <p:cNvGrpSpPr/>
          <p:nvPr/>
        </p:nvGrpSpPr>
        <p:grpSpPr>
          <a:xfrm>
            <a:off x="0" y="-190500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7C2F38F-575F-EC62-125A-736C7828D942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6178CA1-F16C-661B-CB6F-4C4AA813A517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EFF5302E-809A-4673-A405-C0F57FE2831D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151C2-87D7-E7CA-F068-4382D109BD94}"/>
              </a:ext>
            </a:extLst>
          </p:cNvPr>
          <p:cNvSpPr txBox="1"/>
          <p:nvPr/>
        </p:nvSpPr>
        <p:spPr>
          <a:xfrm>
            <a:off x="4026929" y="9258300"/>
            <a:ext cx="1070216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9858A-B1D8-D723-81B1-D640541C0BCC}"/>
              </a:ext>
            </a:extLst>
          </p:cNvPr>
          <p:cNvSpPr txBox="1"/>
          <p:nvPr/>
        </p:nvSpPr>
        <p:spPr>
          <a:xfrm>
            <a:off x="593766" y="114300"/>
            <a:ext cx="6521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Ocean Acidity </a:t>
            </a:r>
            <a:r>
              <a:rPr lang="en-US" sz="4400" dirty="0" err="1">
                <a:solidFill>
                  <a:srgbClr val="0070C0"/>
                </a:solidFill>
              </a:rPr>
              <a:t>pH</a:t>
            </a:r>
            <a:r>
              <a:rPr lang="en-US" sz="3200" dirty="0" err="1">
                <a:solidFill>
                  <a:srgbClr val="0070C0"/>
                </a:solidFill>
              </a:rPr>
              <a:t>T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(Total Scale)</a:t>
            </a:r>
          </a:p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13" name="Picture 6" descr="No description has been provided for this image">
            <a:extLst>
              <a:ext uri="{FF2B5EF4-FFF2-40B4-BE49-F238E27FC236}">
                <a16:creationId xmlns:a16="http://schemas.microsoft.com/office/drawing/2014/main" id="{62B23AB7-38F7-C745-9A82-D92C5FAE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87" y="4623394"/>
            <a:ext cx="9672681" cy="36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No description has been provided for this image">
            <a:extLst>
              <a:ext uri="{FF2B5EF4-FFF2-40B4-BE49-F238E27FC236}">
                <a16:creationId xmlns:a16="http://schemas.microsoft.com/office/drawing/2014/main" id="{3EA3774C-3EA8-C05F-0F60-0BF1543A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94" y="834049"/>
            <a:ext cx="9672682" cy="35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29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92F06-4B8F-52DA-CCAC-B462FC2F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17DD2A-29AD-2D60-8547-4BE8F7CF520D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0F9B51-86A6-4975-D01E-18DC271501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61F72F6-C608-6824-F081-32C0DEBED4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F93F4D2-19D8-1C98-1307-0F4910113755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067D3DE-BB96-BBA5-3C8E-AAD8A964A7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10D5FC5-A6A3-2D38-1B83-F8E1AA9469A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45933D6-02D6-1735-7B8E-63AF3BF7A0AB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1E445C-7A82-83C3-BFFB-79CDB3594A65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4226FB1-86F3-452C-04AE-7032150B1808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08024B3-64C7-CA0F-07B7-F8B4C161C390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01A5E-A33B-902E-2B5C-27BF2BF45782}"/>
              </a:ext>
            </a:extLst>
          </p:cNvPr>
          <p:cNvSpPr txBox="1"/>
          <p:nvPr/>
        </p:nvSpPr>
        <p:spPr>
          <a:xfrm>
            <a:off x="593766" y="114300"/>
            <a:ext cx="6521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Ocean Acidity </a:t>
            </a:r>
            <a:r>
              <a:rPr lang="en-US" sz="4400" dirty="0" err="1">
                <a:solidFill>
                  <a:srgbClr val="0070C0"/>
                </a:solidFill>
              </a:rPr>
              <a:t>pH</a:t>
            </a:r>
            <a:r>
              <a:rPr lang="en-US" sz="3200" dirty="0" err="1">
                <a:solidFill>
                  <a:srgbClr val="0070C0"/>
                </a:solidFill>
              </a:rPr>
              <a:t>T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(Total Scale)</a:t>
            </a:r>
          </a:p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15" name="Picture 2" descr="No description has been provided for this image">
            <a:extLst>
              <a:ext uri="{FF2B5EF4-FFF2-40B4-BE49-F238E27FC236}">
                <a16:creationId xmlns:a16="http://schemas.microsoft.com/office/drawing/2014/main" id="{3B0DA0D1-D5C6-1119-82A5-1A970025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81100"/>
            <a:ext cx="13004804" cy="66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74E75-100F-312D-5318-590D71180791}"/>
              </a:ext>
            </a:extLst>
          </p:cNvPr>
          <p:cNvSpPr txBox="1"/>
          <p:nvPr/>
        </p:nvSpPr>
        <p:spPr>
          <a:xfrm>
            <a:off x="4433153" y="931993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</a:rPr>
              <a:t>Courtesy: Laura Cagigal Gil (University of Cantabria) &amp; Malcolm King (CSIRO)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912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4098E-CDC9-8616-58F5-06C39D16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9317506-2910-0A5C-6217-009515C76D8A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943397-0161-DD54-DECB-BEB4729186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52D7557-944A-321C-27CA-6184B171169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F8FEE49-4768-4DD4-7BF0-4380BD2B3268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32178D4-6484-2F42-5197-0B430920E61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09309BF-83FE-D222-CF77-8F035FEAD6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F11AB11-90AE-CDE0-DAE8-E5C00150E2D3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88DDDCF-3778-DB93-DFAB-79BF429F22EA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B1DB293-8A00-949C-D104-65462DD8D415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3F88DC61-D51D-F617-4455-5C8D656E34D5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A1119-2D82-0A95-8C60-6CF8FE79CB65}"/>
              </a:ext>
            </a:extLst>
          </p:cNvPr>
          <p:cNvSpPr txBox="1"/>
          <p:nvPr/>
        </p:nvSpPr>
        <p:spPr>
          <a:xfrm>
            <a:off x="6843374" y="900544"/>
            <a:ext cx="431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…SSP2-4.5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26098-6380-A087-7505-330B16565B92}"/>
              </a:ext>
            </a:extLst>
          </p:cNvPr>
          <p:cNvSpPr txBox="1"/>
          <p:nvPr/>
        </p:nvSpPr>
        <p:spPr>
          <a:xfrm>
            <a:off x="4026929" y="9258300"/>
            <a:ext cx="10702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10828-5596-56F5-EC2A-5607C971866E}"/>
              </a:ext>
            </a:extLst>
          </p:cNvPr>
          <p:cNvSpPr txBox="1"/>
          <p:nvPr/>
        </p:nvSpPr>
        <p:spPr>
          <a:xfrm>
            <a:off x="6902233" y="4532378"/>
            <a:ext cx="437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 SSP3-7.0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50F26-449C-2AA9-B438-2CA320E68226}"/>
              </a:ext>
            </a:extLst>
          </p:cNvPr>
          <p:cNvSpPr txBox="1"/>
          <p:nvPr/>
        </p:nvSpPr>
        <p:spPr>
          <a:xfrm>
            <a:off x="3205262" y="8357881"/>
            <a:ext cx="1096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			          			2050					2080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A88277-BBCE-6BB5-5A2E-6FFA53E37475}"/>
              </a:ext>
            </a:extLst>
          </p:cNvPr>
          <p:cNvSpPr txBox="1"/>
          <p:nvPr/>
        </p:nvSpPr>
        <p:spPr>
          <a:xfrm>
            <a:off x="564699" y="217367"/>
            <a:ext cx="6369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Aragonite Saturation State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C9E61A-B014-012F-256A-912FB5F1E97B}"/>
              </a:ext>
            </a:extLst>
          </p:cNvPr>
          <p:cNvSpPr txBox="1"/>
          <p:nvPr/>
        </p:nvSpPr>
        <p:spPr>
          <a:xfrm>
            <a:off x="7053896" y="224642"/>
            <a:ext cx="844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4000" b="1" i="0" u="none" strike="noStrike" kern="100" baseline="0" dirty="0">
                <a:solidFill>
                  <a:srgbClr val="0070C0"/>
                </a:solidFill>
                <a:latin typeface="Symbol" pitchFamily="2" charset="2"/>
              </a:rPr>
              <a:t>W</a:t>
            </a:r>
            <a:endParaRPr lang="en-US" sz="4000" b="1" i="0" u="none" strike="noStrike" kern="100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61761-78FB-4E12-8577-E0FD73E1A5A6}"/>
              </a:ext>
            </a:extLst>
          </p:cNvPr>
          <p:cNvSpPr txBox="1"/>
          <p:nvPr/>
        </p:nvSpPr>
        <p:spPr>
          <a:xfrm flipH="1">
            <a:off x="7638970" y="451813"/>
            <a:ext cx="180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arag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6" name="Picture 2" descr="image of Aragonite_ssp245_2030">
            <a:extLst>
              <a:ext uri="{FF2B5EF4-FFF2-40B4-BE49-F238E27FC236}">
                <a16:creationId xmlns:a16="http://schemas.microsoft.com/office/drawing/2014/main" id="{D7853D36-BFB0-9006-F68F-382E3553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81" y="1525659"/>
            <a:ext cx="4480817" cy="28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of Aragonite_ssp245_2050">
            <a:extLst>
              <a:ext uri="{FF2B5EF4-FFF2-40B4-BE49-F238E27FC236}">
                <a16:creationId xmlns:a16="http://schemas.microsoft.com/office/drawing/2014/main" id="{79B63394-02F4-2CAB-FF47-BB61F577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33" y="1553508"/>
            <a:ext cx="4480817" cy="28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of Aragonite_ssp245_2080">
            <a:extLst>
              <a:ext uri="{FF2B5EF4-FFF2-40B4-BE49-F238E27FC236}">
                <a16:creationId xmlns:a16="http://schemas.microsoft.com/office/drawing/2014/main" id="{5F96113A-3FE8-C796-53DE-E2A399F8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807" y="1475250"/>
            <a:ext cx="4480817" cy="28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image of Aragonite_ssp370_2030">
            <a:extLst>
              <a:ext uri="{FF2B5EF4-FFF2-40B4-BE49-F238E27FC236}">
                <a16:creationId xmlns:a16="http://schemas.microsoft.com/office/drawing/2014/main" id="{CA2B06CC-D5C3-7D48-85C8-1ADBEE3B8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4" y="5111912"/>
            <a:ext cx="4532803" cy="29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image of Aragonite_ssp370_2050">
            <a:extLst>
              <a:ext uri="{FF2B5EF4-FFF2-40B4-BE49-F238E27FC236}">
                <a16:creationId xmlns:a16="http://schemas.microsoft.com/office/drawing/2014/main" id="{450AC6E5-9087-E97F-EC3A-EC4A50A8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35598"/>
            <a:ext cx="4480817" cy="28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image of Aragonite_ssp370_2080">
            <a:extLst>
              <a:ext uri="{FF2B5EF4-FFF2-40B4-BE49-F238E27FC236}">
                <a16:creationId xmlns:a16="http://schemas.microsoft.com/office/drawing/2014/main" id="{8EC3BE5B-6296-631F-AA27-CCFC61D7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662" y="5035598"/>
            <a:ext cx="4480817" cy="28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67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15EFE-0AAD-BA79-7A77-FD233E80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1344CC-1EA0-EF0B-4BF3-7CBA13FA8FCA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E00821-B4C2-44EA-BB0B-F8BA0E206F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26FDE89-EAD8-B7B2-12B5-5D12003D253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9CCFAC9-C75D-27FB-9CEB-54C5F1E89526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89BA803-E81B-A46D-79C9-AA602FBC87E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36751E7-9264-87C0-E9BD-4C0B4382513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3D4DAD1-921D-9DEE-B127-67C97A200968}"/>
              </a:ext>
            </a:extLst>
          </p:cNvPr>
          <p:cNvGrpSpPr/>
          <p:nvPr/>
        </p:nvGrpSpPr>
        <p:grpSpPr>
          <a:xfrm>
            <a:off x="0" y="-247487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C76A1D5-9968-5E1C-9A9D-C275D2F4C51E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316D5D2-D24C-9CEB-DC56-23E9309C7F5B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D380D102-E932-254C-D4CF-D1F91F97BE57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F8653-1C73-F7DF-6D4F-9B5D1B0AD792}"/>
              </a:ext>
            </a:extLst>
          </p:cNvPr>
          <p:cNvSpPr txBox="1"/>
          <p:nvPr/>
        </p:nvSpPr>
        <p:spPr>
          <a:xfrm>
            <a:off x="4026929" y="9258300"/>
            <a:ext cx="10702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95A13-9C34-03BF-7FFD-F48719E854E1}"/>
              </a:ext>
            </a:extLst>
          </p:cNvPr>
          <p:cNvSpPr txBox="1"/>
          <p:nvPr/>
        </p:nvSpPr>
        <p:spPr>
          <a:xfrm>
            <a:off x="564699" y="217367"/>
            <a:ext cx="6369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Aragonite Saturation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FBA8D-030C-0F74-57A5-B5EE688093A4}"/>
              </a:ext>
            </a:extLst>
          </p:cNvPr>
          <p:cNvSpPr txBox="1"/>
          <p:nvPr/>
        </p:nvSpPr>
        <p:spPr>
          <a:xfrm>
            <a:off x="7053896" y="224642"/>
            <a:ext cx="844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4000" b="1" i="0" u="none" strike="noStrike" kern="100" baseline="0" dirty="0">
                <a:solidFill>
                  <a:srgbClr val="0070C0"/>
                </a:solidFill>
                <a:latin typeface="Symbol" pitchFamily="2" charset="2"/>
              </a:rPr>
              <a:t>W</a:t>
            </a:r>
            <a:endParaRPr lang="en-US" sz="4000" b="1" i="0" u="none" strike="noStrike" kern="100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B6D32-BC19-23D1-CF45-E9933AC330AB}"/>
              </a:ext>
            </a:extLst>
          </p:cNvPr>
          <p:cNvSpPr txBox="1"/>
          <p:nvPr/>
        </p:nvSpPr>
        <p:spPr>
          <a:xfrm flipH="1">
            <a:off x="7638970" y="451813"/>
            <a:ext cx="180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arag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6" name="Picture 2" descr="No description has been provided for this image">
            <a:extLst>
              <a:ext uri="{FF2B5EF4-FFF2-40B4-BE49-F238E27FC236}">
                <a16:creationId xmlns:a16="http://schemas.microsoft.com/office/drawing/2014/main" id="{B2713615-34FE-62B8-C8F9-8715BC75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52500"/>
            <a:ext cx="9220200" cy="34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o description has been provided for this image">
            <a:extLst>
              <a:ext uri="{FF2B5EF4-FFF2-40B4-BE49-F238E27FC236}">
                <a16:creationId xmlns:a16="http://schemas.microsoft.com/office/drawing/2014/main" id="{5F10F5FC-7C25-0557-629C-A283986F5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554293"/>
            <a:ext cx="9220200" cy="34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70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21468-6604-3875-8F06-1DBC744D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B08E26-DF21-4586-6FBF-96B73C7620F8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EEDCA2-4986-F2E0-6858-2AF05170BD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519DEB8-364D-58E8-B472-713935D4DBB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057A3DC-DA54-7F67-B70B-C5217BF3090F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73E3BCF-6A94-8055-EBF5-A9239D130AB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9B60A51-4608-961D-3850-75654160B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FCDF16E-4B2A-64C1-FBEC-B8E209892004}"/>
              </a:ext>
            </a:extLst>
          </p:cNvPr>
          <p:cNvGrpSpPr/>
          <p:nvPr/>
        </p:nvGrpSpPr>
        <p:grpSpPr>
          <a:xfrm>
            <a:off x="-19050" y="-228570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5A7A86B-A9C7-707B-F105-B11F8CBAD77E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943B0-F8C0-03CA-30A0-847272F78631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0C5A585D-3476-0001-7773-4E3AA81C4294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A7A53-BEFD-4FB1-AB64-39FB437444D2}"/>
              </a:ext>
            </a:extLst>
          </p:cNvPr>
          <p:cNvSpPr txBox="1"/>
          <p:nvPr/>
        </p:nvSpPr>
        <p:spPr>
          <a:xfrm>
            <a:off x="6843374" y="900544"/>
            <a:ext cx="431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…SSP2-4.5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0E0C0-D19F-9A0A-F9E3-E945575B0ADC}"/>
              </a:ext>
            </a:extLst>
          </p:cNvPr>
          <p:cNvSpPr txBox="1"/>
          <p:nvPr/>
        </p:nvSpPr>
        <p:spPr>
          <a:xfrm>
            <a:off x="4026929" y="9258300"/>
            <a:ext cx="1070216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113ED-FBF9-44D2-3804-85918726FAD9}"/>
              </a:ext>
            </a:extLst>
          </p:cNvPr>
          <p:cNvSpPr txBox="1"/>
          <p:nvPr/>
        </p:nvSpPr>
        <p:spPr>
          <a:xfrm>
            <a:off x="6902233" y="4532378"/>
            <a:ext cx="437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of the decade … SSP3-7.0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AE519F-02FA-9D4A-5E20-A83F1581E60C}"/>
              </a:ext>
            </a:extLst>
          </p:cNvPr>
          <p:cNvSpPr txBox="1"/>
          <p:nvPr/>
        </p:nvSpPr>
        <p:spPr>
          <a:xfrm>
            <a:off x="3267526" y="8567366"/>
            <a:ext cx="1096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			          			2050					2080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13699D-55DA-0C65-A3EA-F07AD28F3828}"/>
              </a:ext>
            </a:extLst>
          </p:cNvPr>
          <p:cNvSpPr txBox="1"/>
          <p:nvPr/>
        </p:nvSpPr>
        <p:spPr>
          <a:xfrm>
            <a:off x="901778" y="256783"/>
            <a:ext cx="4335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Salinity </a:t>
            </a:r>
            <a:r>
              <a:rPr lang="en-US" sz="3200" b="1" dirty="0">
                <a:solidFill>
                  <a:srgbClr val="0070C0"/>
                </a:solidFill>
              </a:rPr>
              <a:t>(delta values)</a:t>
            </a:r>
          </a:p>
        </p:txBody>
      </p:sp>
      <p:pic>
        <p:nvPicPr>
          <p:cNvPr id="11" name="Picture 2" descr="image of Salinity_ssp245_delta_2030">
            <a:extLst>
              <a:ext uri="{FF2B5EF4-FFF2-40B4-BE49-F238E27FC236}">
                <a16:creationId xmlns:a16="http://schemas.microsoft.com/office/drawing/2014/main" id="{DCA7494C-2E83-E2A4-D10D-27FD82AC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4" y="1477560"/>
            <a:ext cx="4376209" cy="27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of Salinity_ssp245_delta_2050">
            <a:extLst>
              <a:ext uri="{FF2B5EF4-FFF2-40B4-BE49-F238E27FC236}">
                <a16:creationId xmlns:a16="http://schemas.microsoft.com/office/drawing/2014/main" id="{F3860CE4-B5C7-A4A6-F6D8-1353DE16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80" y="1555976"/>
            <a:ext cx="4376207" cy="27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of Salinity_ssp245_delta_2080">
            <a:extLst>
              <a:ext uri="{FF2B5EF4-FFF2-40B4-BE49-F238E27FC236}">
                <a16:creationId xmlns:a16="http://schemas.microsoft.com/office/drawing/2014/main" id="{DCEDD57D-1373-4BB7-42C8-95F1A4C8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662" y="1543034"/>
            <a:ext cx="4376209" cy="27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of Salinity_ssp370_delta_2050">
            <a:extLst>
              <a:ext uri="{FF2B5EF4-FFF2-40B4-BE49-F238E27FC236}">
                <a16:creationId xmlns:a16="http://schemas.microsoft.com/office/drawing/2014/main" id="{A1B9AC88-CAC6-DCCE-5C4E-C8EB1140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80" y="5193890"/>
            <a:ext cx="4263481" cy="27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age of Salinity_ssp370_delta_2080">
            <a:extLst>
              <a:ext uri="{FF2B5EF4-FFF2-40B4-BE49-F238E27FC236}">
                <a16:creationId xmlns:a16="http://schemas.microsoft.com/office/drawing/2014/main" id="{4DC1CCFD-A247-35CE-A5D8-2826C3A7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748" y="5128025"/>
            <a:ext cx="4294073" cy="27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image of Salinity_ssp370_delta_2030">
            <a:extLst>
              <a:ext uri="{FF2B5EF4-FFF2-40B4-BE49-F238E27FC236}">
                <a16:creationId xmlns:a16="http://schemas.microsoft.com/office/drawing/2014/main" id="{D2089813-2C4D-EA35-FEBA-42AE789B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4" y="5174869"/>
            <a:ext cx="4144640" cy="26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36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65" y="-8450056"/>
            <a:ext cx="17520116" cy="175201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9421" y="0"/>
            <a:ext cx="9288579" cy="8955760"/>
            <a:chOff x="0" y="0"/>
            <a:chExt cx="6585982" cy="63500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6585982" cy="6350000"/>
            </a:xfrm>
            <a:custGeom>
              <a:avLst/>
              <a:gdLst/>
              <a:ahLst/>
              <a:cxnLst/>
              <a:rect l="l" t="t" r="r" b="b"/>
              <a:pathLst>
                <a:path w="6585982" h="6350000">
                  <a:moveTo>
                    <a:pt x="6585982" y="0"/>
                  </a:moveTo>
                  <a:cubicBezTo>
                    <a:pt x="6585982" y="3506470"/>
                    <a:pt x="3636779" y="6350000"/>
                    <a:pt x="0" y="6350000"/>
                  </a:cubicBezTo>
                  <a:lnTo>
                    <a:pt x="0" y="0"/>
                  </a:lnTo>
                  <a:lnTo>
                    <a:pt x="658598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446077" y="2640449"/>
            <a:ext cx="4062386" cy="40623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62640" y="9291484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2"/>
                </a:lnTo>
                <a:lnTo>
                  <a:pt x="0" y="8525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162239" y="5035881"/>
            <a:ext cx="15000401" cy="403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6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Session 4ii:</a:t>
            </a:r>
          </a:p>
          <a:p>
            <a:pPr>
              <a:lnSpc>
                <a:spcPts val="10640"/>
              </a:lnSpc>
            </a:pPr>
            <a:r>
              <a:rPr lang="en-US" sz="6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Looking Forward Long Term </a:t>
            </a:r>
          </a:p>
          <a:p>
            <a:pPr algn="l">
              <a:lnSpc>
                <a:spcPts val="10640"/>
              </a:lnSpc>
            </a:pPr>
            <a:r>
              <a:rPr lang="en-US" sz="6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Ocean Conditions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6748" y="9005886"/>
            <a:ext cx="14562252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John Marra, Laura Cagigal</a:t>
            </a:r>
            <a:r>
              <a:rPr lang="en-US" sz="3000" b="1" baseline="30000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, Malcolm King</a:t>
            </a:r>
            <a:r>
              <a:rPr lang="en-US" sz="3000" b="1" baseline="30000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, Leanne Webb</a:t>
            </a:r>
            <a:r>
              <a:rPr lang="en-US" sz="3000" b="1" baseline="30000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Universidad de Cantabria</a:t>
            </a:r>
            <a:r>
              <a:rPr lang="en-US" sz="3000" b="1" baseline="30000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 &amp; CSIRO</a:t>
            </a:r>
            <a:r>
              <a:rPr lang="en-US" sz="3000" b="1" baseline="30000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224B7-3C48-9770-06D3-807D0F80E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FC85A62-8494-98C2-EC10-301446B6CC1A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A4CA08-FDB1-9A6E-6F4F-F7F6BFF2B8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2FB3B9E-47F9-76B6-2340-BB215DE8D5C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4081C05-BB8B-F704-4811-2EAE8FBA42BA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39317FA-C452-C8A8-5EE4-7FA2479F93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E9A33DB-2963-F0EC-58C9-CC9EBABBE8E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2ECB74C-DBFC-4CF3-3160-88F495899A58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159A04B-E25E-3C1F-1978-1872408598FC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E9D1055-5E39-5C5B-A9A6-35EA2C121E7A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9D13673-6B67-17B3-C7B3-49D88B24E689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DE18B-F04C-0637-66C4-2E817BB904B9}"/>
              </a:ext>
            </a:extLst>
          </p:cNvPr>
          <p:cNvSpPr txBox="1"/>
          <p:nvPr/>
        </p:nvSpPr>
        <p:spPr>
          <a:xfrm>
            <a:off x="901778" y="256783"/>
            <a:ext cx="4335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Salinity </a:t>
            </a:r>
            <a:r>
              <a:rPr lang="en-US" sz="3200" b="1" dirty="0">
                <a:solidFill>
                  <a:srgbClr val="0070C0"/>
                </a:solidFill>
              </a:rPr>
              <a:t>(delta values)</a:t>
            </a:r>
          </a:p>
        </p:txBody>
      </p:sp>
      <p:pic>
        <p:nvPicPr>
          <p:cNvPr id="13" name="Picture 2" descr="No description has been provided for this image">
            <a:extLst>
              <a:ext uri="{FF2B5EF4-FFF2-40B4-BE49-F238E27FC236}">
                <a16:creationId xmlns:a16="http://schemas.microsoft.com/office/drawing/2014/main" id="{8C03E527-ADD7-B468-5A05-292270F9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39" y="1026224"/>
            <a:ext cx="9802292" cy="33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o description has been provided for this image">
            <a:extLst>
              <a:ext uri="{FF2B5EF4-FFF2-40B4-BE49-F238E27FC236}">
                <a16:creationId xmlns:a16="http://schemas.microsoft.com/office/drawing/2014/main" id="{10EE5D46-1C5B-40C0-1190-EE553B79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40" y="4533192"/>
            <a:ext cx="9802291" cy="34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540D0F-6969-D7D4-3A22-C03A9D53B2BC}"/>
              </a:ext>
            </a:extLst>
          </p:cNvPr>
          <p:cNvSpPr txBox="1"/>
          <p:nvPr/>
        </p:nvSpPr>
        <p:spPr>
          <a:xfrm>
            <a:off x="4433153" y="931993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</a:rPr>
              <a:t>Courtesy: Laura Cagigal Gil (University of Cantabria)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077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71B7-BA5C-C70D-D0A6-22F1E6741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FCDF846-B20E-19DA-E2E9-AF2CC59B1E23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CCEEB0-8303-D047-7A4F-14921B3E83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6371B86-4716-91B9-47C4-57B223D9859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B034EB1-074E-7A6E-1370-A6A83E014073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75E89B1-77F3-6223-6EBB-C4EE693FF6F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B0098F2-443D-FE80-6F62-E264D0B646F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59A79F3-BF2D-E4E8-3A65-F87144BA87FA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8517586-2A03-A8E4-EC79-705CE9B8D86C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2224F06-C6F5-98F5-4C5E-355B7BE82F6D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6FD543C0-420E-54C4-2116-E4CB7917FE51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88A021-32C0-EAAC-BBEA-94299DEDB22E}"/>
              </a:ext>
            </a:extLst>
          </p:cNvPr>
          <p:cNvSpPr/>
          <p:nvPr/>
        </p:nvSpPr>
        <p:spPr>
          <a:xfrm>
            <a:off x="3239918" y="195746"/>
            <a:ext cx="122761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Jupyter</a:t>
            </a:r>
            <a:r>
              <a:rPr lang="en-AU" sz="54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Notebooks in a GitHub Repository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DEABDC-9C13-DF33-1742-3D50E295BA4C}"/>
              </a:ext>
            </a:extLst>
          </p:cNvPr>
          <p:cNvSpPr txBox="1"/>
          <p:nvPr/>
        </p:nvSpPr>
        <p:spPr>
          <a:xfrm>
            <a:off x="731617" y="1615439"/>
            <a:ext cx="74030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</a:rPr>
              <a:t>Collaboratively developed, </a:t>
            </a:r>
            <a:r>
              <a:rPr lang="en-US" sz="2800" b="1" dirty="0">
                <a:solidFill>
                  <a:srgbClr val="002060"/>
                </a:solidFill>
              </a:rPr>
              <a:t>shared repository of open-source, documented computer code assets</a:t>
            </a:r>
            <a:r>
              <a:rPr lang="en-US" sz="2800" dirty="0">
                <a:solidFill>
                  <a:srgbClr val="002060"/>
                </a:solidFill>
              </a:rPr>
              <a:t> that generates climate information products.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Automates development of </a:t>
            </a:r>
            <a:r>
              <a:rPr lang="en-US" sz="2800" dirty="0">
                <a:solidFill>
                  <a:srgbClr val="002060"/>
                </a:solidFill>
              </a:rPr>
              <a:t>an update to the PICC Monitor and </a:t>
            </a:r>
            <a:r>
              <a:rPr lang="en-US" sz="2800" b="1" dirty="0">
                <a:solidFill>
                  <a:srgbClr val="002060"/>
                </a:solidFill>
              </a:rPr>
              <a:t>National Reports </a:t>
            </a:r>
            <a:r>
              <a:rPr lang="en-US" sz="2800" dirty="0">
                <a:solidFill>
                  <a:srgbClr val="002060"/>
                </a:solidFill>
              </a:rPr>
              <a:t>consistent with the Monitor, as well as provides content for assorted documents, bulletins, portals and dashboards used by Pacific Island communities. </a:t>
            </a:r>
          </a:p>
          <a:p>
            <a:endParaRPr lang="en-AU" sz="28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AU" sz="2800" dirty="0">
                <a:solidFill>
                  <a:srgbClr val="002060"/>
                </a:solidFill>
              </a:rPr>
              <a:t>National Climate Indicator Report Template (NCIRT) </a:t>
            </a:r>
            <a:r>
              <a:rPr lang="en-AU" sz="2800" b="1" dirty="0">
                <a:solidFill>
                  <a:srgbClr val="002060"/>
                </a:solidFill>
              </a:rPr>
              <a:t>roll out and accompanying training </a:t>
            </a:r>
            <a:r>
              <a:rPr lang="en-AU" sz="2800" dirty="0">
                <a:solidFill>
                  <a:srgbClr val="002060"/>
                </a:solidFill>
              </a:rPr>
              <a:t>planned for October 2026.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661A3E-923A-6988-0FD8-3069EC5AC7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05" y="1596389"/>
            <a:ext cx="6869493" cy="59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059085-BC04-0205-D473-724849AC31BF}"/>
              </a:ext>
            </a:extLst>
          </p:cNvPr>
          <p:cNvSpPr txBox="1"/>
          <p:nvPr/>
        </p:nvSpPr>
        <p:spPr>
          <a:xfrm>
            <a:off x="4433152" y="9319936"/>
            <a:ext cx="10654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</a:rPr>
              <a:t>Courtesy: John Marra, Laura Cagigal Gil (University of Cantabria) &amp; Malcolm King, Leanne Webb (CSIRO)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743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FC3E2-80DF-89EA-7CE7-AF6E776A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AC185F-E395-FC7C-E034-DD454CCD83CD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FAB7CD-0B08-666C-A223-BD7F5334AE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FDE750-A94F-9627-11F5-A502F8306CB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9E51145-AEDE-A241-860E-9251AACAE544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DB4874E-1D72-E8D9-246C-D3C838CACA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9B98A6-DD2B-E4EF-1DAE-656E9565737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11D01D0-32D4-588C-F939-5C3020ADD487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18E3BE7-137D-CA93-0A17-542A69B748E7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3C3A192-4094-99BF-C7E2-9F49C643461C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F0FD9655-DEC8-C7C5-0A57-11C28AD03319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FEF14-8842-5F90-8DEC-F0992CD8B211}"/>
              </a:ext>
            </a:extLst>
          </p:cNvPr>
          <p:cNvSpPr txBox="1"/>
          <p:nvPr/>
        </p:nvSpPr>
        <p:spPr>
          <a:xfrm>
            <a:off x="755269" y="1434578"/>
            <a:ext cx="84123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AU" sz="2800" dirty="0">
                <a:solidFill>
                  <a:srgbClr val="002060"/>
                </a:solidFill>
              </a:rPr>
              <a:t>Regional differences in coral bleaching were explored for Vanuatu: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AU" sz="2800" dirty="0">
                <a:solidFill>
                  <a:srgbClr val="002060"/>
                </a:solidFill>
              </a:rPr>
              <a:t>current (20 years centred on 1995)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AU" sz="2800" dirty="0">
                <a:solidFill>
                  <a:srgbClr val="002060"/>
                </a:solidFill>
              </a:rPr>
              <a:t>future climate (20years centred on 2050).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AU" sz="2800" b="1" dirty="0">
                <a:solidFill>
                  <a:srgbClr val="002060"/>
                </a:solidFill>
              </a:rPr>
              <a:t>Identifying less exposed reefs as potential marine refuges e.g. Marine Protected Areas</a:t>
            </a:r>
          </a:p>
          <a:p>
            <a:endParaRPr lang="en-AU" sz="2800" dirty="0">
              <a:solidFill>
                <a:srgbClr val="002060"/>
              </a:solidFill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614391A-1DDE-CA3E-898A-9E532A8F514D}"/>
              </a:ext>
            </a:extLst>
          </p:cNvPr>
          <p:cNvSpPr txBox="1"/>
          <p:nvPr/>
        </p:nvSpPr>
        <p:spPr>
          <a:xfrm>
            <a:off x="1406447" y="446425"/>
            <a:ext cx="15868261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AU" sz="48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Marine heatwave / coral bleaching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C35CA5-D855-792D-F074-02FD43785FC0}"/>
              </a:ext>
            </a:extLst>
          </p:cNvPr>
          <p:cNvSpPr txBox="1"/>
          <p:nvPr/>
        </p:nvSpPr>
        <p:spPr>
          <a:xfrm>
            <a:off x="8382000" y="9917668"/>
            <a:ext cx="9067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dirty="0"/>
              <a:t>Source: VanKIRAP case study and Explainer: </a:t>
            </a:r>
            <a:r>
              <a:rPr lang="en-AU" dirty="0">
                <a:hlinkClick r:id="rId3"/>
              </a:rPr>
              <a:t>Coral Bleaching.pdf</a:t>
            </a:r>
            <a:r>
              <a:rPr lang="en-AU" dirty="0"/>
              <a:t>  and </a:t>
            </a:r>
            <a:r>
              <a:rPr lang="en-AU" dirty="0">
                <a:hlinkClick r:id="rId4"/>
              </a:rPr>
              <a:t>Marine Heat Waves.pdf</a:t>
            </a:r>
            <a:endParaRPr lang="en-A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A328AD-ECCF-6CF6-3F5D-D0E1D4BDBD2B}"/>
              </a:ext>
            </a:extLst>
          </p:cNvPr>
          <p:cNvGrpSpPr/>
          <p:nvPr/>
        </p:nvGrpSpPr>
        <p:grpSpPr>
          <a:xfrm>
            <a:off x="10518176" y="1766013"/>
            <a:ext cx="6410198" cy="7569944"/>
            <a:chOff x="10380734" y="1943100"/>
            <a:chExt cx="6410198" cy="75699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EDC21E-1702-3FF0-788D-48169E5A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4288" t="10754" r="19946"/>
            <a:stretch>
              <a:fillRect/>
            </a:stretch>
          </p:blipFill>
          <p:spPr>
            <a:xfrm>
              <a:off x="11956936" y="1948205"/>
              <a:ext cx="4833996" cy="63003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782399-3D5E-A421-CB45-7FE052CE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0754" r="88338"/>
            <a:stretch>
              <a:fillRect/>
            </a:stretch>
          </p:blipFill>
          <p:spPr>
            <a:xfrm>
              <a:off x="10380734" y="1943100"/>
              <a:ext cx="1576202" cy="63003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D48443-D279-EE7A-456E-188B27C7D496}"/>
                </a:ext>
              </a:extLst>
            </p:cNvPr>
            <p:cNvSpPr txBox="1"/>
            <p:nvPr/>
          </p:nvSpPr>
          <p:spPr>
            <a:xfrm>
              <a:off x="10380734" y="8805158"/>
              <a:ext cx="62945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b="1" dirty="0"/>
                <a:t>* Alert Level 2 relates to likely occurrence of severe bleaching and significant coral mortality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AA4FA7-639B-584F-48BB-7906B09FBF04}"/>
                </a:ext>
              </a:extLst>
            </p:cNvPr>
            <p:cNvSpPr txBox="1"/>
            <p:nvPr/>
          </p:nvSpPr>
          <p:spPr>
            <a:xfrm>
              <a:off x="15087600" y="772534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="1" dirty="0"/>
                <a:t>*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863D67-461F-775A-C48A-654377DAA530}"/>
              </a:ext>
            </a:extLst>
          </p:cNvPr>
          <p:cNvGrpSpPr/>
          <p:nvPr/>
        </p:nvGrpSpPr>
        <p:grpSpPr>
          <a:xfrm>
            <a:off x="962022" y="4515722"/>
            <a:ext cx="4477086" cy="3559082"/>
            <a:chOff x="1406447" y="2811840"/>
            <a:chExt cx="7756603" cy="5950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96CBD9-8941-BD92-477A-52CED01D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6447" y="2811840"/>
              <a:ext cx="7756603" cy="5950675"/>
            </a:xfrm>
            <a:prstGeom prst="rect">
              <a:avLst/>
            </a:prstGeom>
          </p:spPr>
        </p:pic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940937BB-867B-9557-7016-0A6610CBB1B9}"/>
                </a:ext>
              </a:extLst>
            </p:cNvPr>
            <p:cNvSpPr/>
            <p:nvPr/>
          </p:nvSpPr>
          <p:spPr>
            <a:xfrm rot="6186985">
              <a:off x="5926556" y="6633853"/>
              <a:ext cx="244842" cy="97840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3ADD383C-50EE-A18A-87BC-54F6907DC7D1}"/>
                </a:ext>
              </a:extLst>
            </p:cNvPr>
            <p:cNvSpPr/>
            <p:nvPr/>
          </p:nvSpPr>
          <p:spPr>
            <a:xfrm rot="13846802">
              <a:off x="4043945" y="5463225"/>
              <a:ext cx="244842" cy="978408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E1AC8A3-A80D-66EC-9087-DD570F392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860" y="6078160"/>
            <a:ext cx="2727403" cy="1022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298B4B-3C1B-F0BF-BAB8-799DE61C2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4600" y="1277709"/>
            <a:ext cx="7630590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84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00F-3F31-2FD3-9A22-1B615656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FECB13D-69AE-079D-5AA4-444085E8314D}"/>
              </a:ext>
            </a:extLst>
          </p:cNvPr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D0DF766-BC63-1ADD-5C3C-2CAEDE33AC02}"/>
                </a:ext>
              </a:extLst>
            </p:cNvPr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8672693-968A-BD52-2A1E-08402DCBB419}"/>
                </a:ext>
              </a:extLst>
            </p:cNvPr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6D59D1-BB9C-B981-126A-CFCAC88A7A24}"/>
              </a:ext>
            </a:extLst>
          </p:cNvPr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6A1BF76-ACF9-10A4-B079-7D948180441E}"/>
              </a:ext>
            </a:extLst>
          </p:cNvPr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Summary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02F1E91-F049-C2B7-4F43-8AADF60F5F06}"/>
              </a:ext>
            </a:extLst>
          </p:cNvPr>
          <p:cNvSpPr txBox="1"/>
          <p:nvPr/>
        </p:nvSpPr>
        <p:spPr>
          <a:xfrm>
            <a:off x="4989767" y="1423944"/>
            <a:ext cx="9035688" cy="7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7"/>
              </a:lnSpc>
            </a:pPr>
            <a:r>
              <a:rPr lang="en-US" sz="2199">
                <a:solidFill>
                  <a:srgbClr val="004590"/>
                </a:solidFill>
                <a:latin typeface="Lato 1"/>
                <a:ea typeface="Lato 1"/>
                <a:cs typeface="Lato 1"/>
                <a:sym typeface="Lato 1"/>
              </a:rPr>
              <a:t>Add key points which will be included in the PICOF outcomes statement</a:t>
            </a:r>
          </a:p>
          <a:p>
            <a:pPr algn="l">
              <a:lnSpc>
                <a:spcPts val="2947"/>
              </a:lnSpc>
            </a:pPr>
            <a:endParaRPr lang="en-US" sz="2199">
              <a:solidFill>
                <a:srgbClr val="00459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EAEA689-2350-66F4-1020-CD12024075FF}"/>
              </a:ext>
            </a:extLst>
          </p:cNvPr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74B864D-F454-1632-C939-397C4BDA73D7}"/>
              </a:ext>
            </a:extLst>
          </p:cNvPr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C5470-0E5F-78AC-6587-626845D357E7}"/>
              </a:ext>
            </a:extLst>
          </p:cNvPr>
          <p:cNvSpPr txBox="1"/>
          <p:nvPr/>
        </p:nvSpPr>
        <p:spPr>
          <a:xfrm>
            <a:off x="5485922" y="2797179"/>
            <a:ext cx="1248869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Sea Surface Temperature – warmer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Marine Heat Waves – more frequent, more intense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Ocean Acidity – more acidic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Aragonite Saturation State – lowered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Salinity – less saline?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54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Summary</a:t>
            </a:r>
          </a:p>
        </p:txBody>
      </p:sp>
      <p:sp>
        <p:nvSpPr>
          <p:cNvPr id="8" name="Freeform 8"/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6858C-2EFC-C678-FE52-26264F933187}"/>
              </a:ext>
            </a:extLst>
          </p:cNvPr>
          <p:cNvSpPr txBox="1"/>
          <p:nvPr/>
        </p:nvSpPr>
        <p:spPr>
          <a:xfrm>
            <a:off x="5485922" y="2797179"/>
            <a:ext cx="1248869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Sea Surface Temperature – warmer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Marine Heat Waves – more frequent, more intense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Ocean Acidity – more acidic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Aragonite Saturation State – lowered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Salinity – less saline?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A7FDC-87D6-8C87-7C2E-DAAFE49D8F54}"/>
              </a:ext>
            </a:extLst>
          </p:cNvPr>
          <p:cNvSpPr txBox="1"/>
          <p:nvPr/>
        </p:nvSpPr>
        <p:spPr>
          <a:xfrm>
            <a:off x="5485922" y="8270915"/>
            <a:ext cx="11659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Content shown here can be readily created, updated, and modified to support national climate change monitoring and reporting.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91992" y="5516178"/>
            <a:ext cx="6552134" cy="1034931"/>
            <a:chOff x="0" y="0"/>
            <a:chExt cx="8736179" cy="137990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736179" cy="1379908"/>
              <a:chOff x="0" y="0"/>
              <a:chExt cx="1088052" cy="1718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88052" cy="171861"/>
              </a:xfrm>
              <a:custGeom>
                <a:avLst/>
                <a:gdLst/>
                <a:ahLst/>
                <a:cxnLst/>
                <a:rect l="l" t="t" r="r" b="b"/>
                <a:pathLst>
                  <a:path w="1088052" h="171861">
                    <a:moveTo>
                      <a:pt x="0" y="0"/>
                    </a:moveTo>
                    <a:lnTo>
                      <a:pt x="1088052" y="0"/>
                    </a:lnTo>
                    <a:lnTo>
                      <a:pt x="1088052" y="171861"/>
                    </a:lnTo>
                    <a:lnTo>
                      <a:pt x="0" y="171861"/>
                    </a:lnTo>
                    <a:close/>
                  </a:path>
                </a:pathLst>
              </a:custGeom>
              <a:solidFill>
                <a:srgbClr val="338BD0"/>
              </a:solidFill>
              <a:ln w="38100" cap="sq">
                <a:solidFill>
                  <a:srgbClr val="0892C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088052" cy="2099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89420"/>
              <a:ext cx="8736179" cy="704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172" dirty="0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</a:rPr>
                <a:t>Leanne.webb@csiro.au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042700" y="4042700"/>
            <a:ext cx="8733105" cy="647705"/>
          </a:xfrm>
          <a:custGeom>
            <a:avLst/>
            <a:gdLst/>
            <a:ahLst/>
            <a:cxnLst/>
            <a:rect l="l" t="t" r="r" b="b"/>
            <a:pathLst>
              <a:path w="8733105" h="647705">
                <a:moveTo>
                  <a:pt x="0" y="0"/>
                </a:moveTo>
                <a:lnTo>
                  <a:pt x="8733105" y="0"/>
                </a:lnTo>
                <a:lnTo>
                  <a:pt x="8733105" y="647705"/>
                </a:lnTo>
                <a:lnTo>
                  <a:pt x="0" y="647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9091992" y="4414703"/>
            <a:ext cx="6552134" cy="100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7694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06360-9048-1150-E911-DC4894D02EFB}"/>
              </a:ext>
            </a:extLst>
          </p:cNvPr>
          <p:cNvSpPr txBox="1"/>
          <p:nvPr/>
        </p:nvSpPr>
        <p:spPr>
          <a:xfrm>
            <a:off x="3050726" y="952500"/>
            <a:ext cx="9639300" cy="7097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Emissions Scenarios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Sea Surface Temperature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Marine Heat Waves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Ocean Acidity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Aragonite Saturation State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Salinity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2060"/>
                </a:solidFill>
              </a:rPr>
              <a:t>Application of information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9C5C-C20D-E1A3-7828-C13BC327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1C2A513-16BB-1313-8C85-09CA8126B08D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47DB310-1E7D-E9FA-E567-7C44C37F8A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BF6A28C-8230-D572-2646-DCA41ACC998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FD720EB-DC50-7111-3C7A-A34BF3FF9E6B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D5914BC-0FD9-88C4-F76D-EFF5A92FB85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C93BD54-1BD1-6138-2E3E-F00BD96376E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BC74897-D12C-BAC8-50D3-0D3FB49F5830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88B1D13-6A8F-FC36-1FBE-8B39F50A1BA6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767259A-166D-3C75-1F8A-F99C88AECE81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4D637D2-7995-52F1-9C68-2FEB4517959A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24A6C-03BC-9BE2-6E1C-DCC672EC98C0}"/>
              </a:ext>
            </a:extLst>
          </p:cNvPr>
          <p:cNvSpPr/>
          <p:nvPr/>
        </p:nvSpPr>
        <p:spPr>
          <a:xfrm>
            <a:off x="685023" y="1873148"/>
            <a:ext cx="48122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</a:rPr>
              <a:t>Climate change projections are based on global greenhouse gas/emissions scenarios.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</a:rPr>
              <a:t>An ensemble of models – GCM’s – are run for a range of projections scenarios.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		CMIP6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B1B377-ECB1-7679-B7B0-CBC3C5011C13}"/>
              </a:ext>
            </a:extLst>
          </p:cNvPr>
          <p:cNvSpPr/>
          <p:nvPr/>
        </p:nvSpPr>
        <p:spPr>
          <a:xfrm>
            <a:off x="685023" y="715150"/>
            <a:ext cx="5091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Emissions Scenarios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875FF0-B7E2-F2F2-1D3E-CC7C232BA882}"/>
              </a:ext>
            </a:extLst>
          </p:cNvPr>
          <p:cNvGrpSpPr/>
          <p:nvPr/>
        </p:nvGrpSpPr>
        <p:grpSpPr>
          <a:xfrm>
            <a:off x="6830820" y="458093"/>
            <a:ext cx="10734057" cy="7467600"/>
            <a:chOff x="2947544" y="1218758"/>
            <a:chExt cx="7558287" cy="525824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0C780CA-6127-A69F-5603-C3EEAC24F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" r="48884" b="65748"/>
            <a:stretch>
              <a:fillRect/>
            </a:stretch>
          </p:blipFill>
          <p:spPr>
            <a:xfrm>
              <a:off x="3011045" y="1218758"/>
              <a:ext cx="7400867" cy="51439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79F7E1-4A54-C23A-885F-CAE25BF1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527" t="97326" r="48324" b="-603"/>
            <a:stretch>
              <a:fillRect/>
            </a:stretch>
          </p:blipFill>
          <p:spPr>
            <a:xfrm>
              <a:off x="2947544" y="5984876"/>
              <a:ext cx="7558287" cy="49212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558EC1E-7341-E5E1-0AC8-16C96D49F231}"/>
              </a:ext>
            </a:extLst>
          </p:cNvPr>
          <p:cNvSpPr txBox="1"/>
          <p:nvPr/>
        </p:nvSpPr>
        <p:spPr>
          <a:xfrm>
            <a:off x="3813535" y="9264586"/>
            <a:ext cx="10591800" cy="6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Meinshausen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M., Nicholls, Z. R. J., Lewis, J., Gidden, M. J., Vogel, E., Freund, M., Beyerle, U., Gessner, C., </a:t>
            </a: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Nauels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A., Bauer, N., </a:t>
            </a: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Canadell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J. G., Daniel, J. S., John, A., Krummel, P. B., </a:t>
            </a: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Luderer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G., </a:t>
            </a: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Meinshausen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N., </a:t>
            </a:r>
            <a:r>
              <a:rPr lang="en-US" sz="105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Montzka</a:t>
            </a:r>
            <a:r>
              <a:rPr lang="en-US" sz="105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S. A., Rayner, P. J., Reimann, S., … Wang, R. H. J. (2020).</a:t>
            </a:r>
            <a:r>
              <a:rPr lang="en-US" sz="10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The shared socio-economic pathway (SSP) greenhouse gas concentrations and their extensions to 2500. </a:t>
            </a:r>
            <a:r>
              <a:rPr lang="en-US" sz="1050" i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Geoscientific Model Development, 13</a:t>
            </a:r>
            <a:r>
              <a:rPr lang="en-US" sz="10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(8), 3571–3605. </a:t>
            </a:r>
            <a:r>
              <a:rPr lang="en-US" sz="105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https://doi.org/10.5194/gmd-13-3571-2020</a:t>
            </a:r>
            <a:endParaRPr lang="en-US" sz="105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15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7DEF4-EA53-C829-A25B-BD767F1E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75E0208-0A86-F7AB-BDBA-880F8402BE2E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5EBDED-6CE0-E3C7-A9CD-04BB604375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6351854-7EDC-947E-B77F-55FDD73AD95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C58D6D6-AEC6-151D-2551-72177757ED81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99DA79-ABC4-1E83-86A5-25BEEDA0943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FEDC872-E1B6-F69D-6D69-207AA3CCC7A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EBA4721-4AA1-5D8D-37E2-9ED1559EDE8F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EA03D66-63F7-73A4-BEE2-14CF1759E76F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A502C26-F851-3743-A7D9-F7B3EC87CC9E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60AE4136-ECB3-BAAE-407B-ED08221BE471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891BF-F763-EB33-CD59-8A65ABC12F16}"/>
              </a:ext>
            </a:extLst>
          </p:cNvPr>
          <p:cNvSpPr txBox="1"/>
          <p:nvPr/>
        </p:nvSpPr>
        <p:spPr>
          <a:xfrm>
            <a:off x="593766" y="114300"/>
            <a:ext cx="7265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Sea Surface Temperature </a:t>
            </a:r>
            <a:r>
              <a:rPr lang="en-US" sz="4400" dirty="0">
                <a:solidFill>
                  <a:srgbClr val="0070C0"/>
                </a:solidFill>
              </a:rPr>
              <a:t>(SST)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2B4B8-7D7B-C25A-943A-4CCB6B4625D1}"/>
              </a:ext>
            </a:extLst>
          </p:cNvPr>
          <p:cNvSpPr txBox="1"/>
          <p:nvPr/>
        </p:nvSpPr>
        <p:spPr>
          <a:xfrm>
            <a:off x="3935961" y="800100"/>
            <a:ext cx="937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temp degrees C, </a:t>
            </a:r>
            <a:r>
              <a:rPr lang="en-US" sz="2400" b="1" i="1" dirty="0"/>
              <a:t>absolute values</a:t>
            </a:r>
            <a:r>
              <a:rPr lang="en-US" sz="2400" dirty="0"/>
              <a:t>, average of the decade …SSP2-4.5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9A0D9-9108-8F7D-8366-EDFDF732B07E}"/>
              </a:ext>
            </a:extLst>
          </p:cNvPr>
          <p:cNvSpPr txBox="1"/>
          <p:nvPr/>
        </p:nvSpPr>
        <p:spPr>
          <a:xfrm>
            <a:off x="4026929" y="9258300"/>
            <a:ext cx="1070216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5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5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50" dirty="0"/>
          </a:p>
        </p:txBody>
      </p:sp>
      <p:pic>
        <p:nvPicPr>
          <p:cNvPr id="15" name="Picture 2" descr="image of Temperature_ssp245_2030">
            <a:extLst>
              <a:ext uri="{FF2B5EF4-FFF2-40B4-BE49-F238E27FC236}">
                <a16:creationId xmlns:a16="http://schemas.microsoft.com/office/drawing/2014/main" id="{549CAEB8-435D-D60C-87F8-BB7F17DF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71" y="1341546"/>
            <a:ext cx="4886269" cy="31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35E53B-82F4-47E2-32BA-6A1549A500CB}"/>
              </a:ext>
            </a:extLst>
          </p:cNvPr>
          <p:cNvSpPr txBox="1"/>
          <p:nvPr/>
        </p:nvSpPr>
        <p:spPr>
          <a:xfrm>
            <a:off x="4026929" y="4457700"/>
            <a:ext cx="931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temp degrees C, </a:t>
            </a:r>
            <a:r>
              <a:rPr lang="en-US" sz="2400" b="1" i="1" dirty="0"/>
              <a:t>relative values</a:t>
            </a:r>
            <a:r>
              <a:rPr lang="en-US" sz="2400" dirty="0"/>
              <a:t>, average of the decade … SSP2-4.5</a:t>
            </a:r>
          </a:p>
        </p:txBody>
      </p:sp>
      <p:pic>
        <p:nvPicPr>
          <p:cNvPr id="17" name="Picture 4" descr="image of Temperature_ssp245_2050">
            <a:extLst>
              <a:ext uri="{FF2B5EF4-FFF2-40B4-BE49-F238E27FC236}">
                <a16:creationId xmlns:a16="http://schemas.microsoft.com/office/drawing/2014/main" id="{002A6CFA-DB27-E770-4B8E-BE07D932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50" y="1333500"/>
            <a:ext cx="4802207" cy="30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of Temperature_ssp245_2080">
            <a:extLst>
              <a:ext uri="{FF2B5EF4-FFF2-40B4-BE49-F238E27FC236}">
                <a16:creationId xmlns:a16="http://schemas.microsoft.com/office/drawing/2014/main" id="{8A642B3C-DD5A-A163-CA5F-DC060A46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289" y="1341638"/>
            <a:ext cx="4986711" cy="31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image of Temperature_ssp245_delta_2030">
            <a:extLst>
              <a:ext uri="{FF2B5EF4-FFF2-40B4-BE49-F238E27FC236}">
                <a16:creationId xmlns:a16="http://schemas.microsoft.com/office/drawing/2014/main" id="{E044367E-9005-1AD1-17FD-C022EA8A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72" y="4914900"/>
            <a:ext cx="4965314" cy="31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image of Temperature_ssp245_delta_2050">
            <a:extLst>
              <a:ext uri="{FF2B5EF4-FFF2-40B4-BE49-F238E27FC236}">
                <a16:creationId xmlns:a16="http://schemas.microsoft.com/office/drawing/2014/main" id="{D56C6381-5432-CD52-DD2A-553E9997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22" y="4945402"/>
            <a:ext cx="4815678" cy="30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image of Temperature_ssp245_delta_2080">
            <a:extLst>
              <a:ext uri="{FF2B5EF4-FFF2-40B4-BE49-F238E27FC236}">
                <a16:creationId xmlns:a16="http://schemas.microsoft.com/office/drawing/2014/main" id="{7B5A16A5-9FE9-1561-6215-1D923DC8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07" y="4945402"/>
            <a:ext cx="4815678" cy="30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F337B1-8CFD-66D6-AC55-A95998D0C4A9}"/>
              </a:ext>
            </a:extLst>
          </p:cNvPr>
          <p:cNvSpPr txBox="1"/>
          <p:nvPr/>
        </p:nvSpPr>
        <p:spPr>
          <a:xfrm>
            <a:off x="3205262" y="8357881"/>
            <a:ext cx="1096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			          			2050					2080</a:t>
            </a:r>
          </a:p>
        </p:txBody>
      </p:sp>
    </p:spTree>
    <p:extLst>
      <p:ext uri="{BB962C8B-B14F-4D97-AF65-F5344CB8AC3E}">
        <p14:creationId xmlns:p14="http://schemas.microsoft.com/office/powerpoint/2010/main" val="341362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662E-105B-FBE5-5F94-1C6CCF04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1F9C751-29D4-E92B-6611-CB76479F3000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C89043E-1AD1-1FE7-8CD1-AA90A55E82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7011A0A-C426-D472-820F-AE923E8EE5B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F71761B-3529-AD40-3CA0-52CB4AE4AB2F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440AB67-07B3-919B-FED0-18727CC5304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E287C8C-A9B4-DA62-5724-B58035BB42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A1FDE16-AE1A-DE20-2C94-6C0231AE353F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91D24BA-EB3F-3E50-1E5F-990CFA0ED913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CEFB4A4-DB6D-1703-B7D2-295CA0A0F62B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C4D5C8B-EB85-081E-C0B8-71E56A95AEAA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7AEED-7FEB-46FC-6C2E-840B515744E3}"/>
              </a:ext>
            </a:extLst>
          </p:cNvPr>
          <p:cNvSpPr txBox="1"/>
          <p:nvPr/>
        </p:nvSpPr>
        <p:spPr>
          <a:xfrm>
            <a:off x="593766" y="114300"/>
            <a:ext cx="7265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Sea Surface Temperature </a:t>
            </a:r>
            <a:r>
              <a:rPr lang="en-US" sz="4400" dirty="0">
                <a:solidFill>
                  <a:srgbClr val="0070C0"/>
                </a:solidFill>
              </a:rPr>
              <a:t>(SST)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9865B-536B-8BC9-C09D-D4FE57BA71F7}"/>
              </a:ext>
            </a:extLst>
          </p:cNvPr>
          <p:cNvSpPr txBox="1"/>
          <p:nvPr/>
        </p:nvSpPr>
        <p:spPr>
          <a:xfrm>
            <a:off x="3935961" y="800100"/>
            <a:ext cx="937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temp degrees C, </a:t>
            </a:r>
            <a:r>
              <a:rPr lang="en-US" sz="2400" b="1" i="1" dirty="0"/>
              <a:t>absolute values</a:t>
            </a:r>
            <a:r>
              <a:rPr lang="en-US" sz="2400" dirty="0"/>
              <a:t>, average of the decade …SSP2-4.5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7CAD33-E880-2BEF-B0D8-BD30D8B72C2B}"/>
              </a:ext>
            </a:extLst>
          </p:cNvPr>
          <p:cNvSpPr txBox="1"/>
          <p:nvPr/>
        </p:nvSpPr>
        <p:spPr>
          <a:xfrm>
            <a:off x="4026929" y="9258300"/>
            <a:ext cx="10702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Jiang, L.-Q., Dunne, J., Carter, B. R.,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Tjiputra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J. F., Terhaar, J., Sharp, J. D., Olsen, A., Alin, S., Bakker, D. C. E., Feely, R. A., Gattuso, J.-P., Hogan, P., Ilyina, T., Lange,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Lauvset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S. K., Lewis, E. R., Lovato, T., Palmieri, J., Santana-Falcón, Y., Schwinger, J.,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Séférian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Strand, G., Swart, N.,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Tanhua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Tsujino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H.,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Wanninkhof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R., Watanabe, M., Yamamoto, A., and 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Ziehn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, T. (2023). Global surface ocean acidification indicators from 1750 to 2100. Journal of Advances in Modeling Earth Systems, 15, e2022MS003563. https://</a:t>
            </a:r>
            <a:r>
              <a:rPr lang="en-US" sz="1000" b="0" i="0" dirty="0" err="1">
                <a:solidFill>
                  <a:srgbClr val="000000"/>
                </a:solidFill>
                <a:effectLst/>
              </a:rPr>
              <a:t>doi.org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/10.1029/2022MS003563.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5F4D6-1006-51EA-4E5B-29E10484050D}"/>
              </a:ext>
            </a:extLst>
          </p:cNvPr>
          <p:cNvSpPr txBox="1"/>
          <p:nvPr/>
        </p:nvSpPr>
        <p:spPr>
          <a:xfrm>
            <a:off x="4026929" y="4457700"/>
            <a:ext cx="937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temp degrees C, </a:t>
            </a:r>
            <a:r>
              <a:rPr lang="en-US" sz="2400" b="1" i="1" dirty="0"/>
              <a:t>absolute values</a:t>
            </a:r>
            <a:r>
              <a:rPr lang="en-US" sz="2400" dirty="0"/>
              <a:t>, average of the decade … SSP3-7.0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2F99A6-5C8F-2946-7B1B-BA5077ECC48A}"/>
              </a:ext>
            </a:extLst>
          </p:cNvPr>
          <p:cNvSpPr txBox="1"/>
          <p:nvPr/>
        </p:nvSpPr>
        <p:spPr>
          <a:xfrm>
            <a:off x="3205262" y="8357881"/>
            <a:ext cx="1096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			          			2050					2080</a:t>
            </a:r>
          </a:p>
        </p:txBody>
      </p:sp>
      <p:pic>
        <p:nvPicPr>
          <p:cNvPr id="23" name="Picture 2" descr="image of Temperature_ssp245_2030">
            <a:extLst>
              <a:ext uri="{FF2B5EF4-FFF2-40B4-BE49-F238E27FC236}">
                <a16:creationId xmlns:a16="http://schemas.microsoft.com/office/drawing/2014/main" id="{76246C88-9D6B-10F1-F00B-8E638F0D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08053"/>
            <a:ext cx="4337085" cy="27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of Temperature_ssp245_2050">
            <a:extLst>
              <a:ext uri="{FF2B5EF4-FFF2-40B4-BE49-F238E27FC236}">
                <a16:creationId xmlns:a16="http://schemas.microsoft.com/office/drawing/2014/main" id="{E5150332-53A9-59E1-CDEE-F827BF9B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93" y="1508053"/>
            <a:ext cx="4377707" cy="27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 of Temperature_ssp245_2080">
            <a:extLst>
              <a:ext uri="{FF2B5EF4-FFF2-40B4-BE49-F238E27FC236}">
                <a16:creationId xmlns:a16="http://schemas.microsoft.com/office/drawing/2014/main" id="{567CBC1A-F12F-6944-E398-8C6F2A58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568" y="1505554"/>
            <a:ext cx="4545903" cy="28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of Temperature_ssp370_2030">
            <a:extLst>
              <a:ext uri="{FF2B5EF4-FFF2-40B4-BE49-F238E27FC236}">
                <a16:creationId xmlns:a16="http://schemas.microsoft.com/office/drawing/2014/main" id="{F06C4E18-2024-074B-DFD5-4F2CCD23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17551"/>
            <a:ext cx="4337085" cy="27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of Temperature_ssp370_2050">
            <a:extLst>
              <a:ext uri="{FF2B5EF4-FFF2-40B4-BE49-F238E27FC236}">
                <a16:creationId xmlns:a16="http://schemas.microsoft.com/office/drawing/2014/main" id="{536BC3D6-7244-469F-D20D-3C724411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90" y="5129002"/>
            <a:ext cx="4377709" cy="27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of Temperature_ssp370_2080">
            <a:extLst>
              <a:ext uri="{FF2B5EF4-FFF2-40B4-BE49-F238E27FC236}">
                <a16:creationId xmlns:a16="http://schemas.microsoft.com/office/drawing/2014/main" id="{16E66C59-A603-C41C-E400-9E3E2FD1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66" y="5140457"/>
            <a:ext cx="4545905" cy="28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6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C72CA-1351-CA18-8078-0D6F402C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FA25CD-055F-4A75-0AC3-328577D4E3B4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F14867-EEE4-24D1-BD41-139DE5E30FD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4684137-7C21-832E-D21D-5995AF61BF6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3780EA1-DD49-19E2-2760-5D714313A975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391973-CD53-5ED9-BA6B-994F8CE25E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2AFA9E5-75EE-DA15-5D7B-F1996C67C72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EFDB79F-D694-86D9-2AA9-B405CED92668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E09BE76-6824-C2CC-3866-A7B5DC3C4412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757E82C-DFEB-A085-B312-388D940DCC8D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9FABAB1E-623E-C2EB-420A-930F1148430D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7E9AF-C2E7-0DF9-AD44-D176CCF9C11F}"/>
              </a:ext>
            </a:extLst>
          </p:cNvPr>
          <p:cNvSpPr txBox="1"/>
          <p:nvPr/>
        </p:nvSpPr>
        <p:spPr>
          <a:xfrm>
            <a:off x="593766" y="114300"/>
            <a:ext cx="7265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Sea Surface Temperature </a:t>
            </a:r>
            <a:r>
              <a:rPr lang="en-US" sz="4400" dirty="0">
                <a:solidFill>
                  <a:srgbClr val="0070C0"/>
                </a:solidFill>
              </a:rPr>
              <a:t>(SST)</a:t>
            </a:r>
          </a:p>
        </p:txBody>
      </p:sp>
      <p:pic>
        <p:nvPicPr>
          <p:cNvPr id="12" name="Picture 11" descr="No description has been provided for this image">
            <a:extLst>
              <a:ext uri="{FF2B5EF4-FFF2-40B4-BE49-F238E27FC236}">
                <a16:creationId xmlns:a16="http://schemas.microsoft.com/office/drawing/2014/main" id="{841FF59C-9FC8-3DA1-18ED-413C540E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57789"/>
            <a:ext cx="13399600" cy="68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CEB710-A205-9F42-46A6-206E5E32555D}"/>
              </a:ext>
            </a:extLst>
          </p:cNvPr>
          <p:cNvSpPr txBox="1"/>
          <p:nvPr/>
        </p:nvSpPr>
        <p:spPr>
          <a:xfrm>
            <a:off x="4433153" y="931993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</a:rPr>
              <a:t>Courtesy: Laura Cagigal Gil (University of Cantabria) &amp; Malcolm King (CSIRO)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8211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7486-98C7-6737-5313-2F866BF6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F14F03F-C3B2-14D0-4DA1-4D64EBD980D0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66A632-AF19-9E24-9495-48E935E200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1EE2B13-0FCF-D781-F4D6-0D82C0ABD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4879409-AB61-2B63-47B9-C04ED285CFE0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2724EDD-2251-482D-06F4-9A4979A6778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F674948-2F0F-6C23-EAEC-59314039A8A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4653CFA-84E8-1695-D97D-8BDB993F425F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ED0A16-AF6B-6ED9-5CD4-EAABFF111A5B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DFC1CD3-FECF-71D9-1AFE-222BD49ECE61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BDDE2E61-9B50-4324-9C86-F86031FAE0A8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7519E-CDAB-1757-FDC6-529F6CFBAF4E}"/>
              </a:ext>
            </a:extLst>
          </p:cNvPr>
          <p:cNvSpPr txBox="1"/>
          <p:nvPr/>
        </p:nvSpPr>
        <p:spPr>
          <a:xfrm>
            <a:off x="679763" y="419100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8E1065-BEDC-0D2F-7EC1-9A4AE68B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24" y="1261006"/>
            <a:ext cx="12548549" cy="6157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32A4F8-9BF1-5D90-9ED9-5287E32BFFC0}"/>
              </a:ext>
            </a:extLst>
          </p:cNvPr>
          <p:cNvSpPr txBox="1"/>
          <p:nvPr/>
        </p:nvSpPr>
        <p:spPr>
          <a:xfrm>
            <a:off x="3236596" y="7527167"/>
            <a:ext cx="11814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effectLst/>
              </a:rPr>
              <a:t>CMIP6 multi-model mean average number of MHW days per year in each intensity category under the two future greenhouse gas emissions scenarios.  Mean MHW days per year in the SSP1–2.6 scenario </a:t>
            </a:r>
            <a:r>
              <a:rPr lang="en-US" dirty="0"/>
              <a:t>(a-h) and SSP5–8.5 scenario (</a:t>
            </a:r>
            <a:r>
              <a:rPr lang="en-US" dirty="0" err="1"/>
              <a:t>i</a:t>
            </a:r>
            <a:r>
              <a:rPr lang="en-US" dirty="0"/>
              <a:t>-p)</a:t>
            </a:r>
            <a:endParaRPr lang="en-US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5E485-745C-0B43-3735-B3D52B82DE69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823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9BCC2-86A1-AF5F-D2AE-CCBF477FA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DCF36D-76F8-70C0-A59A-4AFA3206C94E}"/>
              </a:ext>
            </a:extLst>
          </p:cNvPr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15E063E-AC64-1E00-D002-5CC7F35162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4F408FF-DEC3-D5DA-51C2-BFB4C09E07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C039873-41C8-BDC2-FA7D-81A75C166431}"/>
              </a:ext>
            </a:extLst>
          </p:cNvPr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51213A6-81F9-5F24-A843-FFCE7F0A2C7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8937D2B-2129-F427-5FB4-8E029FEF11B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E537464-488B-0F46-3C9A-67F074394015}"/>
              </a:ext>
            </a:extLst>
          </p:cNvPr>
          <p:cNvGrpSpPr/>
          <p:nvPr/>
        </p:nvGrpSpPr>
        <p:grpSpPr>
          <a:xfrm>
            <a:off x="0" y="-180826"/>
            <a:ext cx="18288000" cy="8417383"/>
            <a:chOff x="0" y="-47625"/>
            <a:chExt cx="4816593" cy="221692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CF3E5D0-5CD1-5167-20C6-FFB10A7D0E6A}"/>
                </a:ext>
              </a:extLst>
            </p:cNvPr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11BC96A-A8D0-DE6A-241B-C60B197E04C1}"/>
                </a:ext>
              </a:extLst>
            </p:cNvPr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506A6A51-1507-C726-9596-510B1F957850}"/>
              </a:ext>
            </a:extLst>
          </p:cNvPr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33260-DB3F-BCD6-70A5-DA7CCAAF2E96}"/>
              </a:ext>
            </a:extLst>
          </p:cNvPr>
          <p:cNvSpPr txBox="1"/>
          <p:nvPr/>
        </p:nvSpPr>
        <p:spPr>
          <a:xfrm>
            <a:off x="644072" y="243754"/>
            <a:ext cx="6621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Marine Heat Waves (MHW)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5E8E1-3C4D-925D-5775-66AAC6DB5439}"/>
              </a:ext>
            </a:extLst>
          </p:cNvPr>
          <p:cNvSpPr txBox="1"/>
          <p:nvPr/>
        </p:nvSpPr>
        <p:spPr>
          <a:xfrm>
            <a:off x="3416435" y="9221569"/>
            <a:ext cx="146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Holbrook, N.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Hernaman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V., Koshiba, S., Lako, J.,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Kajtar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J. B., Amosa, P., &amp; Singh, A. (2022). Impacts of marine heatwaves on tropical western and central Pacific Island nations and their communities.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Global and Planetary Change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208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103680.</a:t>
            </a:r>
            <a:endParaRPr lang="en-US" sz="1800" dirty="0"/>
          </a:p>
        </p:txBody>
      </p:sp>
      <p:pic>
        <p:nvPicPr>
          <p:cNvPr id="13" name="Picture 2" descr="No description has been provided for this image">
            <a:extLst>
              <a:ext uri="{FF2B5EF4-FFF2-40B4-BE49-F238E27FC236}">
                <a16:creationId xmlns:a16="http://schemas.microsoft.com/office/drawing/2014/main" id="{769DE244-249E-C1E7-E460-0DDA1046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602" y="419100"/>
            <a:ext cx="4266773" cy="75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o description has been provided for this image">
            <a:extLst>
              <a:ext uri="{FF2B5EF4-FFF2-40B4-BE49-F238E27FC236}">
                <a16:creationId xmlns:a16="http://schemas.microsoft.com/office/drawing/2014/main" id="{788F7423-FC0E-378A-4F18-549F2E7F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58" y="1104900"/>
            <a:ext cx="8736085" cy="34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o description has been provided for this image">
            <a:extLst>
              <a:ext uri="{FF2B5EF4-FFF2-40B4-BE49-F238E27FC236}">
                <a16:creationId xmlns:a16="http://schemas.microsoft.com/office/drawing/2014/main" id="{52015B4B-BA72-7D16-743B-29AD040F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51" y="4686300"/>
            <a:ext cx="8736084" cy="346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8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2421</Words>
  <Application>Microsoft Office PowerPoint</Application>
  <PresentationFormat>Custom</PresentationFormat>
  <Paragraphs>108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Poppins Bold</vt:lpstr>
      <vt:lpstr>Symbol</vt:lpstr>
      <vt:lpstr>Times New Roman</vt:lpstr>
      <vt:lpstr>Arial</vt:lpstr>
      <vt:lpstr>Lato 1</vt:lpstr>
      <vt:lpstr>Wingdings</vt:lpstr>
      <vt:lpstr>Lato 2</vt:lpstr>
      <vt:lpstr>Roboto Bold</vt:lpstr>
      <vt:lpstr>Barlow SemiCondensed Semi-Bold</vt:lpstr>
      <vt:lpstr>Calibri</vt:lpstr>
      <vt:lpstr>Aptos</vt:lpstr>
      <vt:lpstr>Barlow SemiCondensed</vt:lpstr>
      <vt:lpstr>Bebas Neue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PICOF-18 Presentation Template</dc:title>
  <cp:lastModifiedBy>Webb, Leanne (Environment, Aspendale)</cp:lastModifiedBy>
  <cp:revision>18</cp:revision>
  <dcterms:created xsi:type="dcterms:W3CDTF">2006-08-16T00:00:00Z</dcterms:created>
  <dcterms:modified xsi:type="dcterms:W3CDTF">2026-04-20T07:05:46Z</dcterms:modified>
  <dc:identifier>DAHEuX6pt1I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ad370f1-5840-4c36-bb65-89acaaf849ca_Enabled">
    <vt:lpwstr>true</vt:lpwstr>
  </property>
  <property fmtid="{D5CDD505-2E9C-101B-9397-08002B2CF9AE}" pid="3" name="MSIP_Label_0ad370f1-5840-4c36-bb65-89acaaf849ca_SetDate">
    <vt:lpwstr>2026-04-20T04:39:46Z</vt:lpwstr>
  </property>
  <property fmtid="{D5CDD505-2E9C-101B-9397-08002B2CF9AE}" pid="4" name="MSIP_Label_0ad370f1-5840-4c36-bb65-89acaaf849ca_Method">
    <vt:lpwstr>Privileged</vt:lpwstr>
  </property>
  <property fmtid="{D5CDD505-2E9C-101B-9397-08002B2CF9AE}" pid="5" name="MSIP_Label_0ad370f1-5840-4c36-bb65-89acaaf849ca_Name">
    <vt:lpwstr>OFFICIAL</vt:lpwstr>
  </property>
  <property fmtid="{D5CDD505-2E9C-101B-9397-08002B2CF9AE}" pid="6" name="MSIP_Label_0ad370f1-5840-4c36-bb65-89acaaf849ca_SiteId">
    <vt:lpwstr>0fe05593-19ac-4f98-adbf-0375fce7f160</vt:lpwstr>
  </property>
  <property fmtid="{D5CDD505-2E9C-101B-9397-08002B2CF9AE}" pid="7" name="MSIP_Label_0ad370f1-5840-4c36-bb65-89acaaf849ca_ActionId">
    <vt:lpwstr>a9a74044-fa4e-4fa3-b346-19cfd6df91ea</vt:lpwstr>
  </property>
  <property fmtid="{D5CDD505-2E9C-101B-9397-08002B2CF9AE}" pid="8" name="MSIP_Label_0ad370f1-5840-4c36-bb65-89acaaf849ca_ContentBits">
    <vt:lpwstr>3</vt:lpwstr>
  </property>
  <property fmtid="{D5CDD505-2E9C-101B-9397-08002B2CF9AE}" pid="9" name="MSIP_Label_0ad370f1-5840-4c36-bb65-89acaaf849ca_Tag">
    <vt:lpwstr>10, 0, 1, 1</vt:lpwstr>
  </property>
  <property fmtid="{D5CDD505-2E9C-101B-9397-08002B2CF9AE}" pid="10" name="ClassificationContentMarkingFooterLocations">
    <vt:lpwstr>Office Theme:10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Theme:9</vt:lpwstr>
  </property>
  <property fmtid="{D5CDD505-2E9C-101B-9397-08002B2CF9AE}" pid="13" name="ClassificationContentMarkingHeaderText">
    <vt:lpwstr>OFFICIAL</vt:lpwstr>
  </property>
</Properties>
</file>