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61" r:id="rId4"/>
    <p:sldId id="266" r:id="rId5"/>
    <p:sldId id="264" r:id="rId6"/>
    <p:sldId id="260" r:id="rId7"/>
    <p:sldId id="267" r:id="rId8"/>
    <p:sldId id="268" r:id="rId9"/>
    <p:sldId id="269" r:id="rId10"/>
    <p:sldId id="270" r:id="rId11"/>
    <p:sldId id="263" r:id="rId12"/>
    <p:sldId id="262" r:id="rId13"/>
  </p:sldIdLst>
  <p:sldSz cx="18288000" cy="10287000"/>
  <p:notesSz cx="6858000" cy="9144000"/>
  <p:embeddedFontLst>
    <p:embeddedFont>
      <p:font typeface="Barlow SemiCondensed" pitchFamily="2" charset="77"/>
      <p:regular r:id="rId14"/>
    </p:embeddedFont>
    <p:embeddedFont>
      <p:font typeface="Barlow SemiCondensed Semi-Bold" pitchFamily="2" charset="77"/>
      <p:regular r:id="rId15"/>
      <p:bold r:id="rId16"/>
    </p:embeddedFont>
    <p:embeddedFont>
      <p:font typeface="Bebas Neue Bold" panose="020B0606020202050201"/>
      <p:regular r:id="rId17"/>
      <p:bold r:id="rId18"/>
    </p:embeddedFont>
    <p:embeddedFont>
      <p:font typeface="Lato 1" panose="020F0502020204030203" pitchFamily="34" charset="0"/>
      <p:regular r:id="rId19"/>
    </p:embeddedFont>
    <p:embeddedFont>
      <p:font typeface="Lato 2" panose="020F0502020204030203"/>
      <p:regular r:id="rId20"/>
    </p:embeddedFont>
    <p:embeddedFont>
      <p:font typeface="Poppins Bold" pitchFamily="2" charset="77"/>
      <p:regular r:id="rId21"/>
      <p:bold r:id="rId22"/>
    </p:embeddedFont>
    <p:embeddedFont>
      <p:font typeface="Roboto Bold" panose="02000000000000000000" pitchFamily="2" charset="0"/>
      <p:regular r:id="rId23"/>
      <p:bold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08" autoAdjust="0"/>
    <p:restoredTop sz="94612" autoAdjust="0"/>
  </p:normalViewPr>
  <p:slideViewPr>
    <p:cSldViewPr>
      <p:cViewPr varScale="1">
        <p:scale>
          <a:sx n="60" d="100"/>
          <a:sy n="60" d="100"/>
        </p:scale>
        <p:origin x="216" y="6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3" name="Group 3"/>
          <p:cNvGrpSpPr/>
          <p:nvPr/>
        </p:nvGrpSpPr>
        <p:grpSpPr>
          <a:xfrm>
            <a:off x="-192674" y="-380056"/>
            <a:ext cx="18673348" cy="5523556"/>
            <a:chOff x="0" y="0"/>
            <a:chExt cx="4918083" cy="14547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18084" cy="1454764"/>
            </a:xfrm>
            <a:custGeom>
              <a:avLst/>
              <a:gdLst/>
              <a:ahLst/>
              <a:cxnLst/>
              <a:rect l="l" t="t" r="r" b="b"/>
              <a:pathLst>
                <a:path w="4918084" h="1454764">
                  <a:moveTo>
                    <a:pt x="0" y="0"/>
                  </a:moveTo>
                  <a:lnTo>
                    <a:pt x="4918084" y="0"/>
                  </a:lnTo>
                  <a:lnTo>
                    <a:pt x="4918084" y="1454764"/>
                  </a:lnTo>
                  <a:lnTo>
                    <a:pt x="0" y="1454764"/>
                  </a:lnTo>
                  <a:close/>
                </a:path>
              </a:pathLst>
            </a:custGeom>
            <a:gradFill rotWithShape="1">
              <a:gsLst>
                <a:gs pos="0">
                  <a:srgbClr val="0B6E8E">
                    <a:alpha val="100000"/>
                  </a:srgbClr>
                </a:gs>
                <a:gs pos="100000">
                  <a:srgbClr val="1C487D">
                    <a:alpha val="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n-AU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4918083" cy="15119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3037622"/>
            <a:ext cx="18288000" cy="6220678"/>
          </a:xfrm>
          <a:custGeom>
            <a:avLst/>
            <a:gdLst/>
            <a:ahLst/>
            <a:cxnLst/>
            <a:rect l="l" t="t" r="r" b="b"/>
            <a:pathLst>
              <a:path w="18288000" h="6220678">
                <a:moveTo>
                  <a:pt x="0" y="0"/>
                </a:moveTo>
                <a:lnTo>
                  <a:pt x="18288000" y="0"/>
                </a:lnTo>
                <a:lnTo>
                  <a:pt x="18288000" y="6220678"/>
                </a:lnTo>
                <a:lnTo>
                  <a:pt x="0" y="622067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7" name="Group 7"/>
          <p:cNvGrpSpPr/>
          <p:nvPr/>
        </p:nvGrpSpPr>
        <p:grpSpPr>
          <a:xfrm>
            <a:off x="0" y="9155968"/>
            <a:ext cx="18288000" cy="1131032"/>
            <a:chOff x="0" y="0"/>
            <a:chExt cx="24384000" cy="150804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4384000" cy="1508042"/>
            </a:xfrm>
            <a:custGeom>
              <a:avLst/>
              <a:gdLst/>
              <a:ahLst/>
              <a:cxnLst/>
              <a:rect l="l" t="t" r="r" b="b"/>
              <a:pathLst>
                <a:path w="24384000" h="1508042">
                  <a:moveTo>
                    <a:pt x="0" y="0"/>
                  </a:moveTo>
                  <a:lnTo>
                    <a:pt x="24384000" y="0"/>
                  </a:lnTo>
                  <a:lnTo>
                    <a:pt x="24384000" y="1508042"/>
                  </a:lnTo>
                  <a:lnTo>
                    <a:pt x="0" y="15080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9" name="Freeform 9"/>
            <p:cNvSpPr/>
            <p:nvPr/>
          </p:nvSpPr>
          <p:spPr>
            <a:xfrm>
              <a:off x="488982" y="213257"/>
              <a:ext cx="4647383" cy="1224107"/>
            </a:xfrm>
            <a:custGeom>
              <a:avLst/>
              <a:gdLst/>
              <a:ahLst/>
              <a:cxnLst/>
              <a:rect l="l" t="t" r="r" b="b"/>
              <a:pathLst>
                <a:path w="4647383" h="1224107">
                  <a:moveTo>
                    <a:pt x="0" y="0"/>
                  </a:moveTo>
                  <a:lnTo>
                    <a:pt x="4647382" y="0"/>
                  </a:lnTo>
                  <a:lnTo>
                    <a:pt x="4647382" y="1224107"/>
                  </a:lnTo>
                  <a:lnTo>
                    <a:pt x="0" y="12241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9683319" y="399936"/>
              <a:ext cx="2609535" cy="944584"/>
            </a:xfrm>
            <a:custGeom>
              <a:avLst/>
              <a:gdLst/>
              <a:ahLst/>
              <a:cxnLst/>
              <a:rect l="l" t="t" r="r" b="b"/>
              <a:pathLst>
                <a:path w="2609535" h="944584">
                  <a:moveTo>
                    <a:pt x="0" y="0"/>
                  </a:moveTo>
                  <a:lnTo>
                    <a:pt x="2609535" y="0"/>
                  </a:lnTo>
                  <a:lnTo>
                    <a:pt x="2609535" y="944585"/>
                  </a:lnTo>
                  <a:lnTo>
                    <a:pt x="0" y="9445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5015339" y="344897"/>
              <a:ext cx="4553680" cy="960826"/>
            </a:xfrm>
            <a:custGeom>
              <a:avLst/>
              <a:gdLst/>
              <a:ahLst/>
              <a:cxnLst/>
              <a:rect l="l" t="t" r="r" b="b"/>
              <a:pathLst>
                <a:path w="4553680" h="960826">
                  <a:moveTo>
                    <a:pt x="0" y="0"/>
                  </a:moveTo>
                  <a:lnTo>
                    <a:pt x="4553680" y="0"/>
                  </a:lnTo>
                  <a:lnTo>
                    <a:pt x="4553680" y="960827"/>
                  </a:lnTo>
                  <a:lnTo>
                    <a:pt x="0" y="9608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12411234" y="459748"/>
              <a:ext cx="2036445" cy="824962"/>
            </a:xfrm>
            <a:custGeom>
              <a:avLst/>
              <a:gdLst/>
              <a:ahLst/>
              <a:cxnLst/>
              <a:rect l="l" t="t" r="r" b="b"/>
              <a:pathLst>
                <a:path w="2036445" h="824962">
                  <a:moveTo>
                    <a:pt x="0" y="0"/>
                  </a:moveTo>
                  <a:lnTo>
                    <a:pt x="2036445" y="0"/>
                  </a:lnTo>
                  <a:lnTo>
                    <a:pt x="2036445" y="824962"/>
                  </a:lnTo>
                  <a:lnTo>
                    <a:pt x="0" y="8249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14447679" y="177980"/>
              <a:ext cx="2908340" cy="1152763"/>
            </a:xfrm>
            <a:custGeom>
              <a:avLst/>
              <a:gdLst/>
              <a:ahLst/>
              <a:cxnLst/>
              <a:rect l="l" t="t" r="r" b="b"/>
              <a:pathLst>
                <a:path w="2908340" h="1152763">
                  <a:moveTo>
                    <a:pt x="0" y="0"/>
                  </a:moveTo>
                  <a:lnTo>
                    <a:pt x="2908340" y="0"/>
                  </a:lnTo>
                  <a:lnTo>
                    <a:pt x="2908340" y="1152763"/>
                  </a:lnTo>
                  <a:lnTo>
                    <a:pt x="0" y="11527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17356019" y="136442"/>
              <a:ext cx="1142873" cy="1194300"/>
            </a:xfrm>
            <a:custGeom>
              <a:avLst/>
              <a:gdLst/>
              <a:ahLst/>
              <a:cxnLst/>
              <a:rect l="l" t="t" r="r" b="b"/>
              <a:pathLst>
                <a:path w="1142873" h="1194300">
                  <a:moveTo>
                    <a:pt x="0" y="0"/>
                  </a:moveTo>
                  <a:lnTo>
                    <a:pt x="1142873" y="0"/>
                  </a:lnTo>
                  <a:lnTo>
                    <a:pt x="1142873" y="1194301"/>
                  </a:lnTo>
                  <a:lnTo>
                    <a:pt x="0" y="11943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21328138" y="182476"/>
              <a:ext cx="943266" cy="1009295"/>
            </a:xfrm>
            <a:custGeom>
              <a:avLst/>
              <a:gdLst/>
              <a:ahLst/>
              <a:cxnLst/>
              <a:rect l="l" t="t" r="r" b="b"/>
              <a:pathLst>
                <a:path w="943266" h="1009295">
                  <a:moveTo>
                    <a:pt x="0" y="0"/>
                  </a:moveTo>
                  <a:lnTo>
                    <a:pt x="943266" y="0"/>
                  </a:lnTo>
                  <a:lnTo>
                    <a:pt x="943266" y="1009294"/>
                  </a:lnTo>
                  <a:lnTo>
                    <a:pt x="0" y="10092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8498892" y="182476"/>
              <a:ext cx="2829246" cy="1102234"/>
            </a:xfrm>
            <a:custGeom>
              <a:avLst/>
              <a:gdLst/>
              <a:ahLst/>
              <a:cxnLst/>
              <a:rect l="l" t="t" r="r" b="b"/>
              <a:pathLst>
                <a:path w="2829246" h="1102234">
                  <a:moveTo>
                    <a:pt x="0" y="0"/>
                  </a:moveTo>
                  <a:lnTo>
                    <a:pt x="2829246" y="0"/>
                  </a:lnTo>
                  <a:lnTo>
                    <a:pt x="2829246" y="1102234"/>
                  </a:lnTo>
                  <a:lnTo>
                    <a:pt x="0" y="11022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22633469" y="271703"/>
              <a:ext cx="959571" cy="970494"/>
            </a:xfrm>
            <a:custGeom>
              <a:avLst/>
              <a:gdLst/>
              <a:ahLst/>
              <a:cxnLst/>
              <a:rect l="l" t="t" r="r" b="b"/>
              <a:pathLst>
                <a:path w="959571" h="970494">
                  <a:moveTo>
                    <a:pt x="0" y="0"/>
                  </a:moveTo>
                  <a:lnTo>
                    <a:pt x="959571" y="0"/>
                  </a:lnTo>
                  <a:lnTo>
                    <a:pt x="959571" y="970494"/>
                  </a:lnTo>
                  <a:lnTo>
                    <a:pt x="0" y="970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2282758" y="31361"/>
            <a:ext cx="13722485" cy="3006261"/>
            <a:chOff x="0" y="0"/>
            <a:chExt cx="18296646" cy="4008348"/>
          </a:xfrm>
        </p:grpSpPr>
        <p:sp>
          <p:nvSpPr>
            <p:cNvPr id="19" name="TextBox 19"/>
            <p:cNvSpPr txBox="1"/>
            <p:nvPr/>
          </p:nvSpPr>
          <p:spPr>
            <a:xfrm>
              <a:off x="0" y="180975"/>
              <a:ext cx="18296646" cy="35251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546"/>
                </a:lnSpc>
              </a:pPr>
              <a:r>
                <a:rPr lang="en-US" sz="7194" b="1">
                  <a:solidFill>
                    <a:srgbClr val="FFFFFF"/>
                  </a:solidFill>
                  <a:latin typeface="Bebas Neue Bold"/>
                  <a:ea typeface="Bebas Neue Bold"/>
                  <a:cs typeface="Bebas Neue Bold"/>
                  <a:sym typeface="Bebas Neue Bold"/>
                </a:rPr>
                <a:t>18    session of the </a:t>
              </a:r>
            </a:p>
            <a:p>
              <a:pPr algn="ctr">
                <a:lnSpc>
                  <a:spcPts val="6546"/>
                </a:lnSpc>
              </a:pPr>
              <a:r>
                <a:rPr lang="en-US" sz="7194" b="1">
                  <a:solidFill>
                    <a:srgbClr val="FFFFFF"/>
                  </a:solidFill>
                  <a:latin typeface="Bebas Neue Bold"/>
                  <a:ea typeface="Bebas Neue Bold"/>
                  <a:cs typeface="Bebas Neue Bold"/>
                  <a:sym typeface="Bebas Neue Bold"/>
                </a:rPr>
                <a:t>pacific islands climate outlook  Forum </a:t>
              </a:r>
            </a:p>
            <a:p>
              <a:pPr algn="ctr">
                <a:lnSpc>
                  <a:spcPts val="6546"/>
                </a:lnSpc>
              </a:pPr>
              <a:r>
                <a:rPr lang="en-US" sz="7194" b="1">
                  <a:solidFill>
                    <a:srgbClr val="FFFFFF"/>
                  </a:solidFill>
                  <a:latin typeface="Bebas Neue Bold"/>
                  <a:ea typeface="Bebas Neue Bold"/>
                  <a:cs typeface="Bebas Neue Bold"/>
                  <a:sym typeface="Bebas Neue Bold"/>
                </a:rPr>
                <a:t>PICOF -18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6327634" y="76200"/>
              <a:ext cx="602587" cy="5631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905"/>
                </a:lnSpc>
              </a:pPr>
              <a:r>
                <a:rPr lang="en-US" sz="3192" b="1" spc="79">
                  <a:solidFill>
                    <a:srgbClr val="FFFFFF"/>
                  </a:solidFill>
                  <a:latin typeface="Barlow SemiCondensed Semi-Bold"/>
                  <a:ea typeface="Barlow SemiCondensed Semi-Bold"/>
                  <a:cs typeface="Barlow SemiCondensed Semi-Bold"/>
                  <a:sym typeface="Barlow SemiCondensed Semi-Bold"/>
                </a:rPr>
                <a:t>th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3455359" y="3460977"/>
              <a:ext cx="11385928" cy="5473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880"/>
                </a:lnSpc>
              </a:pPr>
              <a:r>
                <a:rPr lang="en-US" sz="3000" spc="-138">
                  <a:solidFill>
                    <a:srgbClr val="FFFFFF"/>
                  </a:solidFill>
                  <a:latin typeface="Barlow SemiCondensed"/>
                  <a:ea typeface="Barlow SemiCondensed"/>
                  <a:cs typeface="Barlow SemiCondensed"/>
                  <a:sym typeface="Barlow SemiCondensed"/>
                </a:rPr>
                <a:t>23 - 24 April, 2026  | Nadi, Fiji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999926" y="-3999282"/>
            <a:ext cx="10287000" cy="18286850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466" y="0"/>
            <a:ext cx="13606268" cy="10286358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474237" y="-2528760"/>
            <a:ext cx="7341846" cy="18290319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9C410E-F166-6784-54F1-CFCE1CD77B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50"/>
          <a:stretch>
            <a:fillRect/>
          </a:stretch>
        </p:blipFill>
        <p:spPr>
          <a:xfrm>
            <a:off x="685800" y="685800"/>
            <a:ext cx="16916400" cy="891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4888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6FA55A-AB2B-29FE-70C9-B75C782A96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C19ABEC8-DD2B-476C-6F7A-BBC0CB0D9A83}"/>
              </a:ext>
            </a:extLst>
          </p:cNvPr>
          <p:cNvGrpSpPr/>
          <p:nvPr/>
        </p:nvGrpSpPr>
        <p:grpSpPr>
          <a:xfrm>
            <a:off x="0" y="0"/>
            <a:ext cx="4825388" cy="10287000"/>
            <a:chOff x="0" y="0"/>
            <a:chExt cx="1270884" cy="2709333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476DF238-4608-74B1-3E6F-7172E45A3C66}"/>
                </a:ext>
              </a:extLst>
            </p:cNvPr>
            <p:cNvSpPr/>
            <p:nvPr/>
          </p:nvSpPr>
          <p:spPr>
            <a:xfrm>
              <a:off x="0" y="0"/>
              <a:ext cx="1270884" cy="2709333"/>
            </a:xfrm>
            <a:custGeom>
              <a:avLst/>
              <a:gdLst/>
              <a:ahLst/>
              <a:cxnLst/>
              <a:rect l="l" t="t" r="r" b="b"/>
              <a:pathLst>
                <a:path w="1270884" h="2709333">
                  <a:moveTo>
                    <a:pt x="0" y="0"/>
                  </a:moveTo>
                  <a:lnTo>
                    <a:pt x="1270884" y="0"/>
                  </a:lnTo>
                  <a:lnTo>
                    <a:pt x="127088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8CBCDD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6FC8158E-4282-1612-92D5-4F36C03450D3}"/>
                </a:ext>
              </a:extLst>
            </p:cNvPr>
            <p:cNvSpPr txBox="1"/>
            <p:nvPr/>
          </p:nvSpPr>
          <p:spPr>
            <a:xfrm>
              <a:off x="0" y="-38100"/>
              <a:ext cx="1270884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B74EC332-1B3A-7C23-ACE2-995152BF766E}"/>
              </a:ext>
            </a:extLst>
          </p:cNvPr>
          <p:cNvSpPr/>
          <p:nvPr/>
        </p:nvSpPr>
        <p:spPr>
          <a:xfrm flipV="1">
            <a:off x="3773287" y="1813961"/>
            <a:ext cx="13081734" cy="1362681"/>
          </a:xfrm>
          <a:custGeom>
            <a:avLst/>
            <a:gdLst/>
            <a:ahLst/>
            <a:cxnLst/>
            <a:rect l="l" t="t" r="r" b="b"/>
            <a:pathLst>
              <a:path w="13081734" h="1362681">
                <a:moveTo>
                  <a:pt x="0" y="1362681"/>
                </a:moveTo>
                <a:lnTo>
                  <a:pt x="13081734" y="1362681"/>
                </a:lnTo>
                <a:lnTo>
                  <a:pt x="13081734" y="0"/>
                </a:lnTo>
                <a:lnTo>
                  <a:pt x="0" y="0"/>
                </a:lnTo>
                <a:lnTo>
                  <a:pt x="0" y="1362681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7716AF42-3678-E1DF-8BD3-9FD7FA490777}"/>
              </a:ext>
            </a:extLst>
          </p:cNvPr>
          <p:cNvSpPr txBox="1"/>
          <p:nvPr/>
        </p:nvSpPr>
        <p:spPr>
          <a:xfrm>
            <a:off x="4989767" y="446425"/>
            <a:ext cx="9560583" cy="1015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87"/>
              </a:lnSpc>
            </a:pPr>
            <a:r>
              <a:rPr lang="en-US" sz="6799" b="1">
                <a:solidFill>
                  <a:srgbClr val="072C4F"/>
                </a:solidFill>
                <a:latin typeface="Roboto Bold"/>
                <a:ea typeface="Roboto Bold"/>
                <a:cs typeface="Roboto Bold"/>
                <a:sym typeface="Roboto Bold"/>
              </a:rPr>
              <a:t>Summary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1796DB09-7F76-6504-F547-C3C1FCDE1F03}"/>
              </a:ext>
            </a:extLst>
          </p:cNvPr>
          <p:cNvSpPr txBox="1"/>
          <p:nvPr/>
        </p:nvSpPr>
        <p:spPr>
          <a:xfrm>
            <a:off x="5334000" y="3176642"/>
            <a:ext cx="11317033" cy="33141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947"/>
              </a:lnSpc>
            </a:pPr>
            <a:r>
              <a:rPr lang="en-US" sz="3200" b="1" dirty="0">
                <a:solidFill>
                  <a:srgbClr val="004590"/>
                </a:solidFill>
                <a:latin typeface="Lato 1"/>
                <a:ea typeface="Lato 1"/>
                <a:cs typeface="Lato 1"/>
                <a:sym typeface="Lato 1"/>
              </a:rPr>
              <a:t>Day one of PICOF-18 balanced a somber review of recent losses with forward-looking </a:t>
            </a:r>
            <a:r>
              <a:rPr lang="en-US" sz="3200" b="1" u="sng" dirty="0">
                <a:solidFill>
                  <a:srgbClr val="004590"/>
                </a:solidFill>
                <a:latin typeface="Lato 1"/>
                <a:ea typeface="Lato 1"/>
                <a:cs typeface="Lato 1"/>
                <a:sym typeface="Lato 1"/>
              </a:rPr>
              <a:t>collaboration</a:t>
            </a:r>
            <a:r>
              <a:rPr lang="en-US" sz="3200" b="1" dirty="0">
                <a:solidFill>
                  <a:srgbClr val="004590"/>
                </a:solidFill>
                <a:latin typeface="Lato 1"/>
                <a:ea typeface="Lato 1"/>
                <a:cs typeface="Lato 1"/>
                <a:sym typeface="Lato 1"/>
              </a:rPr>
              <a:t>, as experts worked to translate climate data into actionable, subregion-specific outlooks. </a:t>
            </a:r>
          </a:p>
          <a:p>
            <a:pPr algn="l">
              <a:lnSpc>
                <a:spcPts val="2947"/>
              </a:lnSpc>
            </a:pPr>
            <a:endParaRPr lang="en-US" sz="3200" b="1" dirty="0">
              <a:solidFill>
                <a:srgbClr val="004590"/>
              </a:solidFill>
              <a:latin typeface="Lato 1"/>
              <a:ea typeface="Lato 1"/>
              <a:cs typeface="Lato 1"/>
              <a:sym typeface="Lato 1"/>
            </a:endParaRPr>
          </a:p>
          <a:p>
            <a:pPr algn="l">
              <a:lnSpc>
                <a:spcPts val="2947"/>
              </a:lnSpc>
            </a:pPr>
            <a:r>
              <a:rPr lang="en-US" sz="3200" b="1" dirty="0">
                <a:solidFill>
                  <a:srgbClr val="004590"/>
                </a:solidFill>
                <a:latin typeface="Lato 1"/>
                <a:ea typeface="Lato 1"/>
                <a:cs typeface="Lato 1"/>
                <a:sym typeface="Lato 1"/>
              </a:rPr>
              <a:t>The day reinforced the PICOF’s role in </a:t>
            </a:r>
            <a:r>
              <a:rPr lang="en-US" sz="3200" b="1" u="sng" dirty="0">
                <a:solidFill>
                  <a:srgbClr val="004590"/>
                </a:solidFill>
                <a:latin typeface="Lato 1"/>
                <a:ea typeface="Lato 1"/>
                <a:cs typeface="Lato 1"/>
                <a:sym typeface="Lato 1"/>
              </a:rPr>
              <a:t>bridging</a:t>
            </a:r>
            <a:r>
              <a:rPr lang="en-US" sz="3200" b="1" dirty="0">
                <a:solidFill>
                  <a:srgbClr val="004590"/>
                </a:solidFill>
                <a:latin typeface="Lato 1"/>
                <a:ea typeface="Lato 1"/>
                <a:cs typeface="Lato 1"/>
                <a:sym typeface="Lato 1"/>
              </a:rPr>
              <a:t> global climate science and local decision-making across the Pacific.</a:t>
            </a:r>
          </a:p>
          <a:p>
            <a:pPr>
              <a:lnSpc>
                <a:spcPts val="2947"/>
              </a:lnSpc>
            </a:pPr>
            <a:endParaRPr lang="en-US" sz="2199" dirty="0">
              <a:solidFill>
                <a:srgbClr val="004590"/>
              </a:solidFill>
              <a:latin typeface="Lato 1"/>
              <a:ea typeface="Lato 1"/>
              <a:cs typeface="Lato 1"/>
              <a:sym typeface="Lato 1"/>
            </a:endParaRPr>
          </a:p>
          <a:p>
            <a:pPr algn="l">
              <a:lnSpc>
                <a:spcPts val="2947"/>
              </a:lnSpc>
            </a:pPr>
            <a:endParaRPr lang="en-US" sz="2199" dirty="0">
              <a:solidFill>
                <a:srgbClr val="004590"/>
              </a:solidFill>
              <a:latin typeface="Lato 1"/>
              <a:ea typeface="Lato 1"/>
              <a:cs typeface="Lato 1"/>
              <a:sym typeface="Lato 1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16C304F7-ED12-0811-4B7F-B1C5E00E7BCC}"/>
              </a:ext>
            </a:extLst>
          </p:cNvPr>
          <p:cNvSpPr/>
          <p:nvPr/>
        </p:nvSpPr>
        <p:spPr>
          <a:xfrm rot="5400000" flipV="1">
            <a:off x="-1212421" y="551887"/>
            <a:ext cx="6589696" cy="5485922"/>
          </a:xfrm>
          <a:custGeom>
            <a:avLst/>
            <a:gdLst/>
            <a:ahLst/>
            <a:cxnLst/>
            <a:rect l="l" t="t" r="r" b="b"/>
            <a:pathLst>
              <a:path w="6589696" h="5485922">
                <a:moveTo>
                  <a:pt x="0" y="5485922"/>
                </a:moveTo>
                <a:lnTo>
                  <a:pt x="6589696" y="5485922"/>
                </a:lnTo>
                <a:lnTo>
                  <a:pt x="6589696" y="0"/>
                </a:lnTo>
                <a:lnTo>
                  <a:pt x="0" y="0"/>
                </a:lnTo>
                <a:lnTo>
                  <a:pt x="0" y="5485922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lIns="91440" tIns="45720" rIns="91440" bIns="45720" anchor="t"/>
          <a:lstStyle/>
          <a:p>
            <a:r>
              <a:rPr lang="en-AU">
                <a:ea typeface="Calibri"/>
                <a:cs typeface="Calibri"/>
              </a:rPr>
              <a:t>d</a:t>
            </a:r>
            <a:endParaRPr lang="en-AU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4EF776A4-2D51-B6F9-218C-256279CDC519}"/>
              </a:ext>
            </a:extLst>
          </p:cNvPr>
          <p:cNvSpPr/>
          <p:nvPr/>
        </p:nvSpPr>
        <p:spPr>
          <a:xfrm>
            <a:off x="998388" y="9258300"/>
            <a:ext cx="2828611" cy="852553"/>
          </a:xfrm>
          <a:custGeom>
            <a:avLst/>
            <a:gdLst/>
            <a:ahLst/>
            <a:cxnLst/>
            <a:rect l="l" t="t" r="r" b="b"/>
            <a:pathLst>
              <a:path w="2828611" h="852553">
                <a:moveTo>
                  <a:pt x="0" y="0"/>
                </a:moveTo>
                <a:lnTo>
                  <a:pt x="2828611" y="0"/>
                </a:lnTo>
                <a:lnTo>
                  <a:pt x="2828611" y="852553"/>
                </a:lnTo>
                <a:lnTo>
                  <a:pt x="0" y="852553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203554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BC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91992" y="5516178"/>
            <a:ext cx="6552134" cy="1034931"/>
            <a:chOff x="0" y="0"/>
            <a:chExt cx="8736179" cy="1379908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8736179" cy="1379908"/>
              <a:chOff x="0" y="0"/>
              <a:chExt cx="1088052" cy="171861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088052" cy="171861"/>
              </a:xfrm>
              <a:custGeom>
                <a:avLst/>
                <a:gdLst/>
                <a:ahLst/>
                <a:cxnLst/>
                <a:rect l="l" t="t" r="r" b="b"/>
                <a:pathLst>
                  <a:path w="1088052" h="171861">
                    <a:moveTo>
                      <a:pt x="0" y="0"/>
                    </a:moveTo>
                    <a:lnTo>
                      <a:pt x="1088052" y="0"/>
                    </a:lnTo>
                    <a:lnTo>
                      <a:pt x="1088052" y="171861"/>
                    </a:lnTo>
                    <a:lnTo>
                      <a:pt x="0" y="171861"/>
                    </a:lnTo>
                    <a:close/>
                  </a:path>
                </a:pathLst>
              </a:custGeom>
              <a:solidFill>
                <a:srgbClr val="338BD0"/>
              </a:solidFill>
              <a:ln w="38100" cap="sq">
                <a:solidFill>
                  <a:srgbClr val="0892CD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1088052" cy="20996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0" y="289420"/>
              <a:ext cx="8736179" cy="7045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40"/>
                </a:lnSpc>
              </a:pPr>
              <a:r>
                <a:rPr lang="en-US" sz="3172" dirty="0" err="1">
                  <a:solidFill>
                    <a:srgbClr val="CBF4FF"/>
                  </a:solidFill>
                  <a:latin typeface="Lato 2"/>
                  <a:ea typeface="Lato 2"/>
                  <a:cs typeface="Lato 2"/>
                  <a:sym typeface="Lato 2"/>
                </a:rPr>
                <a:t>sunnys@sprep.org</a:t>
              </a:r>
              <a:endParaRPr lang="en-US" sz="3172" dirty="0">
                <a:solidFill>
                  <a:srgbClr val="CBF4FF"/>
                </a:solidFill>
                <a:latin typeface="Lato 2"/>
                <a:ea typeface="Lato 2"/>
                <a:cs typeface="Lato 2"/>
                <a:sym typeface="Lato 2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 rot="5400000">
            <a:off x="-4042700" y="4042700"/>
            <a:ext cx="8733105" cy="647705"/>
          </a:xfrm>
          <a:custGeom>
            <a:avLst/>
            <a:gdLst/>
            <a:ahLst/>
            <a:cxnLst/>
            <a:rect l="l" t="t" r="r" b="b"/>
            <a:pathLst>
              <a:path w="8733105" h="647705">
                <a:moveTo>
                  <a:pt x="0" y="0"/>
                </a:moveTo>
                <a:lnTo>
                  <a:pt x="8733105" y="0"/>
                </a:lnTo>
                <a:lnTo>
                  <a:pt x="8733105" y="647705"/>
                </a:lnTo>
                <a:lnTo>
                  <a:pt x="0" y="64770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8" name="TextBox 8"/>
          <p:cNvSpPr txBox="1"/>
          <p:nvPr/>
        </p:nvSpPr>
        <p:spPr>
          <a:xfrm>
            <a:off x="9091992" y="4414703"/>
            <a:ext cx="6552134" cy="1006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09"/>
              </a:lnSpc>
            </a:pPr>
            <a:r>
              <a:rPr lang="en-US" sz="7694" b="1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Thank You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0" y="9155968"/>
            <a:ext cx="18288000" cy="1131032"/>
            <a:chOff x="0" y="0"/>
            <a:chExt cx="24384000" cy="150804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4384000" cy="1508042"/>
            </a:xfrm>
            <a:custGeom>
              <a:avLst/>
              <a:gdLst/>
              <a:ahLst/>
              <a:cxnLst/>
              <a:rect l="l" t="t" r="r" b="b"/>
              <a:pathLst>
                <a:path w="24384000" h="1508042">
                  <a:moveTo>
                    <a:pt x="0" y="0"/>
                  </a:moveTo>
                  <a:lnTo>
                    <a:pt x="24384000" y="0"/>
                  </a:lnTo>
                  <a:lnTo>
                    <a:pt x="24384000" y="1508042"/>
                  </a:lnTo>
                  <a:lnTo>
                    <a:pt x="0" y="15080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488982" y="213257"/>
              <a:ext cx="4647383" cy="1224107"/>
            </a:xfrm>
            <a:custGeom>
              <a:avLst/>
              <a:gdLst/>
              <a:ahLst/>
              <a:cxnLst/>
              <a:rect l="l" t="t" r="r" b="b"/>
              <a:pathLst>
                <a:path w="4647383" h="1224107">
                  <a:moveTo>
                    <a:pt x="0" y="0"/>
                  </a:moveTo>
                  <a:lnTo>
                    <a:pt x="4647382" y="0"/>
                  </a:lnTo>
                  <a:lnTo>
                    <a:pt x="4647382" y="1224107"/>
                  </a:lnTo>
                  <a:lnTo>
                    <a:pt x="0" y="12241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9683319" y="399936"/>
              <a:ext cx="2609535" cy="944584"/>
            </a:xfrm>
            <a:custGeom>
              <a:avLst/>
              <a:gdLst/>
              <a:ahLst/>
              <a:cxnLst/>
              <a:rect l="l" t="t" r="r" b="b"/>
              <a:pathLst>
                <a:path w="2609535" h="944584">
                  <a:moveTo>
                    <a:pt x="0" y="0"/>
                  </a:moveTo>
                  <a:lnTo>
                    <a:pt x="2609535" y="0"/>
                  </a:lnTo>
                  <a:lnTo>
                    <a:pt x="2609535" y="944585"/>
                  </a:lnTo>
                  <a:lnTo>
                    <a:pt x="0" y="9445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5015339" y="344897"/>
              <a:ext cx="4553680" cy="960826"/>
            </a:xfrm>
            <a:custGeom>
              <a:avLst/>
              <a:gdLst/>
              <a:ahLst/>
              <a:cxnLst/>
              <a:rect l="l" t="t" r="r" b="b"/>
              <a:pathLst>
                <a:path w="4553680" h="960826">
                  <a:moveTo>
                    <a:pt x="0" y="0"/>
                  </a:moveTo>
                  <a:lnTo>
                    <a:pt x="4553680" y="0"/>
                  </a:lnTo>
                  <a:lnTo>
                    <a:pt x="4553680" y="960827"/>
                  </a:lnTo>
                  <a:lnTo>
                    <a:pt x="0" y="9608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12411234" y="459748"/>
              <a:ext cx="2036445" cy="824962"/>
            </a:xfrm>
            <a:custGeom>
              <a:avLst/>
              <a:gdLst/>
              <a:ahLst/>
              <a:cxnLst/>
              <a:rect l="l" t="t" r="r" b="b"/>
              <a:pathLst>
                <a:path w="2036445" h="824962">
                  <a:moveTo>
                    <a:pt x="0" y="0"/>
                  </a:moveTo>
                  <a:lnTo>
                    <a:pt x="2036445" y="0"/>
                  </a:lnTo>
                  <a:lnTo>
                    <a:pt x="2036445" y="824962"/>
                  </a:lnTo>
                  <a:lnTo>
                    <a:pt x="0" y="8249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4447679" y="177980"/>
              <a:ext cx="2908340" cy="1152763"/>
            </a:xfrm>
            <a:custGeom>
              <a:avLst/>
              <a:gdLst/>
              <a:ahLst/>
              <a:cxnLst/>
              <a:rect l="l" t="t" r="r" b="b"/>
              <a:pathLst>
                <a:path w="2908340" h="1152763">
                  <a:moveTo>
                    <a:pt x="0" y="0"/>
                  </a:moveTo>
                  <a:lnTo>
                    <a:pt x="2908340" y="0"/>
                  </a:lnTo>
                  <a:lnTo>
                    <a:pt x="2908340" y="1152763"/>
                  </a:lnTo>
                  <a:lnTo>
                    <a:pt x="0" y="11527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7356019" y="136442"/>
              <a:ext cx="1142873" cy="1194300"/>
            </a:xfrm>
            <a:custGeom>
              <a:avLst/>
              <a:gdLst/>
              <a:ahLst/>
              <a:cxnLst/>
              <a:rect l="l" t="t" r="r" b="b"/>
              <a:pathLst>
                <a:path w="1142873" h="1194300">
                  <a:moveTo>
                    <a:pt x="0" y="0"/>
                  </a:moveTo>
                  <a:lnTo>
                    <a:pt x="1142873" y="0"/>
                  </a:lnTo>
                  <a:lnTo>
                    <a:pt x="1142873" y="1194301"/>
                  </a:lnTo>
                  <a:lnTo>
                    <a:pt x="0" y="11943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21328138" y="182476"/>
              <a:ext cx="943266" cy="1009295"/>
            </a:xfrm>
            <a:custGeom>
              <a:avLst/>
              <a:gdLst/>
              <a:ahLst/>
              <a:cxnLst/>
              <a:rect l="l" t="t" r="r" b="b"/>
              <a:pathLst>
                <a:path w="943266" h="1009295">
                  <a:moveTo>
                    <a:pt x="0" y="0"/>
                  </a:moveTo>
                  <a:lnTo>
                    <a:pt x="943266" y="0"/>
                  </a:lnTo>
                  <a:lnTo>
                    <a:pt x="943266" y="1009294"/>
                  </a:lnTo>
                  <a:lnTo>
                    <a:pt x="0" y="10092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18498892" y="182476"/>
              <a:ext cx="2829246" cy="1102234"/>
            </a:xfrm>
            <a:custGeom>
              <a:avLst/>
              <a:gdLst/>
              <a:ahLst/>
              <a:cxnLst/>
              <a:rect l="l" t="t" r="r" b="b"/>
              <a:pathLst>
                <a:path w="2829246" h="1102234">
                  <a:moveTo>
                    <a:pt x="0" y="0"/>
                  </a:moveTo>
                  <a:lnTo>
                    <a:pt x="2829246" y="0"/>
                  </a:lnTo>
                  <a:lnTo>
                    <a:pt x="2829246" y="1102234"/>
                  </a:lnTo>
                  <a:lnTo>
                    <a:pt x="0" y="11022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22633469" y="271703"/>
              <a:ext cx="959571" cy="970494"/>
            </a:xfrm>
            <a:custGeom>
              <a:avLst/>
              <a:gdLst/>
              <a:ahLst/>
              <a:cxnLst/>
              <a:rect l="l" t="t" r="r" b="b"/>
              <a:pathLst>
                <a:path w="959571" h="970494">
                  <a:moveTo>
                    <a:pt x="0" y="0"/>
                  </a:moveTo>
                  <a:lnTo>
                    <a:pt x="959571" y="0"/>
                  </a:lnTo>
                  <a:lnTo>
                    <a:pt x="959571" y="970494"/>
                  </a:lnTo>
                  <a:lnTo>
                    <a:pt x="0" y="970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BC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917265" y="-8450056"/>
            <a:ext cx="17520116" cy="17520116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38BD0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999421" y="0"/>
            <a:ext cx="9288579" cy="8955760"/>
            <a:chOff x="0" y="0"/>
            <a:chExt cx="6585982" cy="6350000"/>
          </a:xfrm>
        </p:grpSpPr>
        <p:sp>
          <p:nvSpPr>
            <p:cNvPr id="6" name="Freeform 6"/>
            <p:cNvSpPr/>
            <p:nvPr/>
          </p:nvSpPr>
          <p:spPr>
            <a:xfrm flipH="1">
              <a:off x="0" y="0"/>
              <a:ext cx="6585982" cy="6350000"/>
            </a:xfrm>
            <a:custGeom>
              <a:avLst/>
              <a:gdLst/>
              <a:ahLst/>
              <a:cxnLst/>
              <a:rect l="l" t="t" r="r" b="b"/>
              <a:pathLst>
                <a:path w="6585982" h="6350000">
                  <a:moveTo>
                    <a:pt x="6585982" y="0"/>
                  </a:moveTo>
                  <a:cubicBezTo>
                    <a:pt x="6585982" y="3506470"/>
                    <a:pt x="3636779" y="6350000"/>
                    <a:pt x="0" y="6350000"/>
                  </a:cubicBezTo>
                  <a:lnTo>
                    <a:pt x="0" y="0"/>
                  </a:lnTo>
                  <a:lnTo>
                    <a:pt x="6585982" y="0"/>
                  </a:lnTo>
                  <a:close/>
                </a:path>
              </a:pathLst>
            </a:cu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8446077" y="2640449"/>
            <a:ext cx="4062386" cy="4062386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-14231" y="-32"/>
              <a:ext cx="6378462" cy="6350064"/>
            </a:xfrm>
            <a:custGeom>
              <a:avLst/>
              <a:gdLst/>
              <a:ahLst/>
              <a:cxnLst/>
              <a:rect l="l" t="t" r="r" b="b"/>
              <a:pathLst>
                <a:path w="6378462" h="6350064">
                  <a:moveTo>
                    <a:pt x="3189231" y="32"/>
                  </a:moveTo>
                  <a:lnTo>
                    <a:pt x="3189231" y="32"/>
                  </a:lnTo>
                  <a:cubicBezTo>
                    <a:pt x="2051530" y="-5056"/>
                    <a:pt x="998068" y="598980"/>
                    <a:pt x="427743" y="1583419"/>
                  </a:cubicBezTo>
                  <a:cubicBezTo>
                    <a:pt x="-142581" y="2567857"/>
                    <a:pt x="-142581" y="3782207"/>
                    <a:pt x="427743" y="4766645"/>
                  </a:cubicBezTo>
                  <a:cubicBezTo>
                    <a:pt x="998068" y="5751084"/>
                    <a:pt x="2051530" y="6355120"/>
                    <a:pt x="3189231" y="6350032"/>
                  </a:cubicBezTo>
                  <a:cubicBezTo>
                    <a:pt x="4326932" y="6355120"/>
                    <a:pt x="5380395" y="5751084"/>
                    <a:pt x="5950719" y="4766645"/>
                  </a:cubicBezTo>
                  <a:cubicBezTo>
                    <a:pt x="6521043" y="3782207"/>
                    <a:pt x="6521043" y="2567857"/>
                    <a:pt x="5950719" y="1583419"/>
                  </a:cubicBezTo>
                  <a:cubicBezTo>
                    <a:pt x="5380395" y="598980"/>
                    <a:pt x="4326932" y="-5056"/>
                    <a:pt x="3189231" y="32"/>
                  </a:cubicBezTo>
                  <a:close/>
                </a:path>
              </a:pathLst>
            </a:custGeom>
            <a:solidFill>
              <a:srgbClr val="338BD0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9" name="Freeform 9"/>
            <p:cNvSpPr/>
            <p:nvPr/>
          </p:nvSpPr>
          <p:spPr>
            <a:xfrm>
              <a:off x="408023" y="420342"/>
              <a:ext cx="5533953" cy="5509315"/>
            </a:xfrm>
            <a:custGeom>
              <a:avLst/>
              <a:gdLst/>
              <a:ahLst/>
              <a:cxnLst/>
              <a:rect l="l" t="t" r="r" b="b"/>
              <a:pathLst>
                <a:path w="5533953" h="5509315">
                  <a:moveTo>
                    <a:pt x="2766977" y="28"/>
                  </a:moveTo>
                  <a:cubicBezTo>
                    <a:pt x="1779908" y="-4386"/>
                    <a:pt x="865924" y="519676"/>
                    <a:pt x="371110" y="1373774"/>
                  </a:cubicBezTo>
                  <a:cubicBezTo>
                    <a:pt x="-123703" y="2227873"/>
                    <a:pt x="-123703" y="3281443"/>
                    <a:pt x="371110" y="4135542"/>
                  </a:cubicBezTo>
                  <a:cubicBezTo>
                    <a:pt x="865924" y="4989640"/>
                    <a:pt x="1779908" y="5513702"/>
                    <a:pt x="2766977" y="5509288"/>
                  </a:cubicBezTo>
                  <a:cubicBezTo>
                    <a:pt x="3754046" y="5513702"/>
                    <a:pt x="4668030" y="4989640"/>
                    <a:pt x="5162844" y="4135542"/>
                  </a:cubicBezTo>
                  <a:cubicBezTo>
                    <a:pt x="5657657" y="3281443"/>
                    <a:pt x="5657657" y="2227873"/>
                    <a:pt x="5162844" y="1373775"/>
                  </a:cubicBezTo>
                  <a:cubicBezTo>
                    <a:pt x="4668030" y="519676"/>
                    <a:pt x="3754046" y="-4386"/>
                    <a:pt x="2766977" y="28"/>
                  </a:cubicBezTo>
                  <a:close/>
                </a:path>
              </a:pathLst>
            </a:cu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 l="223" r="223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5162640" y="9291484"/>
            <a:ext cx="2828611" cy="852553"/>
          </a:xfrm>
          <a:custGeom>
            <a:avLst/>
            <a:gdLst/>
            <a:ahLst/>
            <a:cxnLst/>
            <a:rect l="l" t="t" r="r" b="b"/>
            <a:pathLst>
              <a:path w="2828611" h="852553">
                <a:moveTo>
                  <a:pt x="0" y="0"/>
                </a:moveTo>
                <a:lnTo>
                  <a:pt x="2828611" y="0"/>
                </a:lnTo>
                <a:lnTo>
                  <a:pt x="2828611" y="852552"/>
                </a:lnTo>
                <a:lnTo>
                  <a:pt x="0" y="85255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1" name="TextBox 11"/>
          <p:cNvSpPr txBox="1"/>
          <p:nvPr/>
        </p:nvSpPr>
        <p:spPr>
          <a:xfrm>
            <a:off x="287592" y="5422150"/>
            <a:ext cx="11836407" cy="26712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640"/>
              </a:lnSpc>
            </a:pPr>
            <a:r>
              <a:rPr lang="en-US" sz="76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PICOF-18 Day 2 Objectives of the Day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26170" y="8641435"/>
            <a:ext cx="9448570" cy="107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1" dirty="0">
                <a:solidFill>
                  <a:srgbClr val="072C4F"/>
                </a:solidFill>
                <a:latin typeface="Poppins Bold"/>
                <a:ea typeface="Poppins Bold"/>
                <a:cs typeface="Poppins Bold"/>
                <a:sym typeface="Poppins Bold"/>
              </a:rPr>
              <a:t>Sunny Seuseu</a:t>
            </a:r>
          </a:p>
          <a:p>
            <a:pPr algn="l">
              <a:lnSpc>
                <a:spcPts val="4200"/>
              </a:lnSpc>
            </a:pPr>
            <a:r>
              <a:rPr lang="en-US" sz="3000" b="1" dirty="0">
                <a:solidFill>
                  <a:srgbClr val="072C4F"/>
                </a:solidFill>
                <a:latin typeface="Poppins Bold"/>
                <a:ea typeface="Poppins Bold"/>
                <a:cs typeface="Poppins Bold"/>
                <a:sym typeface="Poppins Bold"/>
              </a:rPr>
              <a:t>RCC Coordinator, SPREP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4825388" cy="10287000"/>
            <a:chOff x="0" y="0"/>
            <a:chExt cx="1270884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70884" cy="2709333"/>
            </a:xfrm>
            <a:custGeom>
              <a:avLst/>
              <a:gdLst/>
              <a:ahLst/>
              <a:cxnLst/>
              <a:rect l="l" t="t" r="r" b="b"/>
              <a:pathLst>
                <a:path w="1270884" h="2709333">
                  <a:moveTo>
                    <a:pt x="0" y="0"/>
                  </a:moveTo>
                  <a:lnTo>
                    <a:pt x="1270884" y="0"/>
                  </a:lnTo>
                  <a:lnTo>
                    <a:pt x="127088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8CBCDD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270884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flipV="1">
            <a:off x="3773287" y="1813961"/>
            <a:ext cx="13081734" cy="1362681"/>
          </a:xfrm>
          <a:custGeom>
            <a:avLst/>
            <a:gdLst/>
            <a:ahLst/>
            <a:cxnLst/>
            <a:rect l="l" t="t" r="r" b="b"/>
            <a:pathLst>
              <a:path w="13081734" h="1362681">
                <a:moveTo>
                  <a:pt x="0" y="1362681"/>
                </a:moveTo>
                <a:lnTo>
                  <a:pt x="13081734" y="1362681"/>
                </a:lnTo>
                <a:lnTo>
                  <a:pt x="13081734" y="0"/>
                </a:lnTo>
                <a:lnTo>
                  <a:pt x="0" y="0"/>
                </a:lnTo>
                <a:lnTo>
                  <a:pt x="0" y="1362681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6" name="TextBox 6"/>
          <p:cNvSpPr txBox="1"/>
          <p:nvPr/>
        </p:nvSpPr>
        <p:spPr>
          <a:xfrm>
            <a:off x="4989767" y="446425"/>
            <a:ext cx="9560583" cy="1015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87"/>
              </a:lnSpc>
            </a:pPr>
            <a:r>
              <a:rPr lang="en-US" sz="6799" b="1" dirty="0">
                <a:solidFill>
                  <a:srgbClr val="072C4F"/>
                </a:solidFill>
                <a:latin typeface="Roboto Bold"/>
                <a:ea typeface="Roboto Bold"/>
                <a:cs typeface="Roboto Bold"/>
                <a:sym typeface="Roboto Bold"/>
              </a:rPr>
              <a:t>Recap Day 1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989767" y="2495301"/>
            <a:ext cx="11317033" cy="10827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47"/>
              </a:lnSpc>
            </a:pPr>
            <a:endParaRPr lang="en-US" sz="2199" dirty="0">
              <a:solidFill>
                <a:srgbClr val="004590"/>
              </a:solidFill>
              <a:latin typeface="Lato 1"/>
              <a:ea typeface="Lato 1"/>
              <a:cs typeface="Lato 1"/>
              <a:sym typeface="Lato 1"/>
            </a:endParaRPr>
          </a:p>
          <a:p>
            <a:pPr>
              <a:lnSpc>
                <a:spcPts val="2947"/>
              </a:lnSpc>
            </a:pPr>
            <a:endParaRPr lang="en-US" sz="2199" dirty="0">
              <a:solidFill>
                <a:srgbClr val="004590"/>
              </a:solidFill>
              <a:latin typeface="Lato 1"/>
              <a:ea typeface="Lato 1"/>
              <a:cs typeface="Lato 1"/>
              <a:sym typeface="Lato 1"/>
            </a:endParaRPr>
          </a:p>
          <a:p>
            <a:pPr algn="l">
              <a:lnSpc>
                <a:spcPts val="2947"/>
              </a:lnSpc>
            </a:pPr>
            <a:endParaRPr lang="en-US" sz="2199" dirty="0">
              <a:solidFill>
                <a:srgbClr val="004590"/>
              </a:solidFill>
              <a:latin typeface="Lato 1"/>
              <a:ea typeface="Lato 1"/>
              <a:cs typeface="Lato 1"/>
              <a:sym typeface="Lato 1"/>
            </a:endParaRPr>
          </a:p>
        </p:txBody>
      </p:sp>
      <p:sp>
        <p:nvSpPr>
          <p:cNvPr id="8" name="Freeform 8"/>
          <p:cNvSpPr/>
          <p:nvPr/>
        </p:nvSpPr>
        <p:spPr>
          <a:xfrm rot="5400000" flipV="1">
            <a:off x="-1212421" y="551887"/>
            <a:ext cx="6589696" cy="5485922"/>
          </a:xfrm>
          <a:custGeom>
            <a:avLst/>
            <a:gdLst/>
            <a:ahLst/>
            <a:cxnLst/>
            <a:rect l="l" t="t" r="r" b="b"/>
            <a:pathLst>
              <a:path w="6589696" h="5485922">
                <a:moveTo>
                  <a:pt x="0" y="5485922"/>
                </a:moveTo>
                <a:lnTo>
                  <a:pt x="6589696" y="5485922"/>
                </a:lnTo>
                <a:lnTo>
                  <a:pt x="6589696" y="0"/>
                </a:lnTo>
                <a:lnTo>
                  <a:pt x="0" y="0"/>
                </a:lnTo>
                <a:lnTo>
                  <a:pt x="0" y="5485922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lIns="91440" tIns="45720" rIns="91440" bIns="45720" anchor="t"/>
          <a:lstStyle/>
          <a:p>
            <a:r>
              <a:rPr lang="en-AU">
                <a:ea typeface="Calibri"/>
                <a:cs typeface="Calibri"/>
              </a:rPr>
              <a:t>d</a:t>
            </a:r>
            <a:endParaRPr lang="en-AU"/>
          </a:p>
        </p:txBody>
      </p:sp>
      <p:sp>
        <p:nvSpPr>
          <p:cNvPr id="9" name="Freeform 9"/>
          <p:cNvSpPr/>
          <p:nvPr/>
        </p:nvSpPr>
        <p:spPr>
          <a:xfrm>
            <a:off x="998388" y="9258300"/>
            <a:ext cx="2828611" cy="852553"/>
          </a:xfrm>
          <a:custGeom>
            <a:avLst/>
            <a:gdLst/>
            <a:ahLst/>
            <a:cxnLst/>
            <a:rect l="l" t="t" r="r" b="b"/>
            <a:pathLst>
              <a:path w="2828611" h="852553">
                <a:moveTo>
                  <a:pt x="0" y="0"/>
                </a:moveTo>
                <a:lnTo>
                  <a:pt x="2828611" y="0"/>
                </a:lnTo>
                <a:lnTo>
                  <a:pt x="2828611" y="852553"/>
                </a:lnTo>
                <a:lnTo>
                  <a:pt x="0" y="852553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id="{3DEA372A-C504-C5CD-D1D5-9F5F3CC302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5922" y="2628900"/>
            <a:ext cx="11317033" cy="6809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171396" rIns="0" bIns="171396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F1115"/>
                </a:solidFill>
                <a:effectLst/>
                <a:latin typeface="quote-cjk-patch"/>
              </a:rPr>
              <a:t>Opening Session: Setting the Scene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F1115"/>
                </a:solidFill>
                <a:effectLst/>
                <a:latin typeface="quote-cjk-patch"/>
              </a:rPr>
              <a:t>The forum opened with official remarks from the Fiji Met Service, the World Meteorological Organization (WMO), and the Secretariat of the Pacific Regional Environment Programme (SPREP). </a:t>
            </a:r>
            <a:r>
              <a:rPr kumimoji="0" lang="en-US" altLang="en-US" sz="2800" b="0" i="0" u="sng" strike="noStrike" cap="none" normalizeH="0" baseline="0" dirty="0">
                <a:ln>
                  <a:noFill/>
                </a:ln>
                <a:solidFill>
                  <a:srgbClr val="0F1115"/>
                </a:solidFill>
                <a:effectLst/>
                <a:latin typeface="quote-cjk-patch"/>
              </a:rPr>
              <a:t>Speakers set a sobering tone, acknowledging the recent loss of life and destruction across the region while underscoring the critical importance of PICOF in strengthening early warning systems and community resilience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F1115"/>
                </a:solidFill>
                <a:effectLst/>
                <a:latin typeface="quote-cjk-patch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0F1115"/>
              </a:solidFill>
              <a:effectLst/>
              <a:latin typeface="quote-cjk-patch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F1115"/>
                </a:solidFill>
                <a:effectLst/>
                <a:latin typeface="quote-cjk-patch"/>
              </a:rPr>
              <a:t>Session 1: ENSO Status and Outlook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F1115"/>
                </a:solidFill>
                <a:effectLst/>
                <a:latin typeface="quote-cjk-patch"/>
              </a:rPr>
              <a:t>Technical experts from ESNZ, the Australian Bureau of Meteorology (BOM),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F1115"/>
                </a:solidFill>
                <a:effectLst/>
                <a:latin typeface="quote-cjk-patch"/>
              </a:rPr>
              <a:t>Meteo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F1115"/>
                </a:solidFill>
                <a:effectLst/>
                <a:latin typeface="quote-cjk-patch"/>
              </a:rPr>
              <a:t>-France, </a:t>
            </a:r>
            <a:r>
              <a:rPr kumimoji="0" lang="en-US" altLang="en-US" sz="2800" b="1" i="0" u="sng" strike="noStrike" cap="none" normalizeH="0" baseline="0" dirty="0">
                <a:ln>
                  <a:noFill/>
                </a:ln>
                <a:solidFill>
                  <a:srgbClr val="0F1115"/>
                </a:solidFill>
                <a:effectLst/>
                <a:latin typeface="quote-cjk-patch"/>
              </a:rPr>
              <a:t>NOAA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F1115"/>
                </a:solidFill>
                <a:effectLst/>
                <a:latin typeface="quote-cjk-patch"/>
              </a:rPr>
              <a:t>, the University of Hawaii, APCC, SPREP, and the Pacific Community (SPC) presented </a:t>
            </a:r>
            <a:r>
              <a:rPr kumimoji="0" lang="en-US" altLang="en-US" sz="2800" b="0" i="0" u="sng" strike="noStrike" cap="none" normalizeH="0" baseline="0" dirty="0">
                <a:ln>
                  <a:noFill/>
                </a:ln>
                <a:solidFill>
                  <a:srgbClr val="0F1115"/>
                </a:solidFill>
                <a:effectLst/>
                <a:latin typeface="quote-cjk-patch"/>
              </a:rPr>
              <a:t>the current status and forecast for El Niño-Southern Oscillation (ENSO). 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F1115"/>
                </a:solidFill>
                <a:effectLst/>
                <a:latin typeface="quote-cjk-patch"/>
              </a:rPr>
              <a:t>Highlights from the Global Seasonal Climate Update (GSCU) provided the regional context for understanding climate drivers influencing the Pacific.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863"/>
            <a:ext cx="18288000" cy="102012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06FF171-BF32-B671-F8C0-972DBBFF0642}"/>
              </a:ext>
            </a:extLst>
          </p:cNvPr>
          <p:cNvSpPr/>
          <p:nvPr/>
        </p:nvSpPr>
        <p:spPr>
          <a:xfrm>
            <a:off x="0" y="9786937"/>
            <a:ext cx="18288000" cy="4572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71C26C-CE52-64A1-9ADE-C112138908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4881ED3A-6FAC-9E29-2E70-ECC91CD26CE5}"/>
              </a:ext>
            </a:extLst>
          </p:cNvPr>
          <p:cNvGrpSpPr/>
          <p:nvPr/>
        </p:nvGrpSpPr>
        <p:grpSpPr>
          <a:xfrm>
            <a:off x="0" y="0"/>
            <a:ext cx="4825388" cy="10287000"/>
            <a:chOff x="0" y="0"/>
            <a:chExt cx="1270884" cy="2709333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65804BA1-4694-6864-AAC7-5BE2678E833C}"/>
                </a:ext>
              </a:extLst>
            </p:cNvPr>
            <p:cNvSpPr/>
            <p:nvPr/>
          </p:nvSpPr>
          <p:spPr>
            <a:xfrm>
              <a:off x="0" y="0"/>
              <a:ext cx="1270884" cy="2709333"/>
            </a:xfrm>
            <a:custGeom>
              <a:avLst/>
              <a:gdLst/>
              <a:ahLst/>
              <a:cxnLst/>
              <a:rect l="l" t="t" r="r" b="b"/>
              <a:pathLst>
                <a:path w="1270884" h="2709333">
                  <a:moveTo>
                    <a:pt x="0" y="0"/>
                  </a:moveTo>
                  <a:lnTo>
                    <a:pt x="1270884" y="0"/>
                  </a:lnTo>
                  <a:lnTo>
                    <a:pt x="127088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8CBCDD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32E63048-7BF3-9DA8-7FAA-089F967066BA}"/>
                </a:ext>
              </a:extLst>
            </p:cNvPr>
            <p:cNvSpPr txBox="1"/>
            <p:nvPr/>
          </p:nvSpPr>
          <p:spPr>
            <a:xfrm>
              <a:off x="0" y="-38100"/>
              <a:ext cx="1270884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DA0E7408-4B44-0688-E177-09813A883AB1}"/>
              </a:ext>
            </a:extLst>
          </p:cNvPr>
          <p:cNvSpPr/>
          <p:nvPr/>
        </p:nvSpPr>
        <p:spPr>
          <a:xfrm flipV="1">
            <a:off x="3773287" y="1813961"/>
            <a:ext cx="13081734" cy="1362681"/>
          </a:xfrm>
          <a:custGeom>
            <a:avLst/>
            <a:gdLst/>
            <a:ahLst/>
            <a:cxnLst/>
            <a:rect l="l" t="t" r="r" b="b"/>
            <a:pathLst>
              <a:path w="13081734" h="1362681">
                <a:moveTo>
                  <a:pt x="0" y="1362681"/>
                </a:moveTo>
                <a:lnTo>
                  <a:pt x="13081734" y="1362681"/>
                </a:lnTo>
                <a:lnTo>
                  <a:pt x="13081734" y="0"/>
                </a:lnTo>
                <a:lnTo>
                  <a:pt x="0" y="0"/>
                </a:lnTo>
                <a:lnTo>
                  <a:pt x="0" y="1362681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5B2F5AAB-4F34-C945-9670-183DCAA16189}"/>
              </a:ext>
            </a:extLst>
          </p:cNvPr>
          <p:cNvSpPr txBox="1"/>
          <p:nvPr/>
        </p:nvSpPr>
        <p:spPr>
          <a:xfrm>
            <a:off x="4989767" y="446425"/>
            <a:ext cx="9560583" cy="1015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87"/>
              </a:lnSpc>
            </a:pPr>
            <a:r>
              <a:rPr lang="en-US" sz="6799" b="1" dirty="0">
                <a:solidFill>
                  <a:srgbClr val="072C4F"/>
                </a:solidFill>
                <a:latin typeface="Roboto Bold"/>
                <a:ea typeface="Roboto Bold"/>
                <a:cs typeface="Roboto Bold"/>
                <a:sym typeface="Roboto Bold"/>
              </a:rPr>
              <a:t>Recap Day 1_(1) 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52CED24A-0137-1684-ECB6-60106C8F0C5F}"/>
              </a:ext>
            </a:extLst>
          </p:cNvPr>
          <p:cNvSpPr txBox="1"/>
          <p:nvPr/>
        </p:nvSpPr>
        <p:spPr>
          <a:xfrm>
            <a:off x="4989767" y="2495301"/>
            <a:ext cx="11317033" cy="10827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47"/>
              </a:lnSpc>
            </a:pPr>
            <a:endParaRPr lang="en-US" sz="2199" dirty="0">
              <a:solidFill>
                <a:srgbClr val="004590"/>
              </a:solidFill>
              <a:latin typeface="Lato 1"/>
              <a:ea typeface="Lato 1"/>
              <a:cs typeface="Lato 1"/>
              <a:sym typeface="Lato 1"/>
            </a:endParaRPr>
          </a:p>
          <a:p>
            <a:pPr>
              <a:lnSpc>
                <a:spcPts val="2947"/>
              </a:lnSpc>
            </a:pPr>
            <a:endParaRPr lang="en-US" sz="2199" dirty="0">
              <a:solidFill>
                <a:srgbClr val="004590"/>
              </a:solidFill>
              <a:latin typeface="Lato 1"/>
              <a:ea typeface="Lato 1"/>
              <a:cs typeface="Lato 1"/>
              <a:sym typeface="Lato 1"/>
            </a:endParaRPr>
          </a:p>
          <a:p>
            <a:pPr algn="l">
              <a:lnSpc>
                <a:spcPts val="2947"/>
              </a:lnSpc>
            </a:pPr>
            <a:endParaRPr lang="en-US" sz="2199" dirty="0">
              <a:solidFill>
                <a:srgbClr val="004590"/>
              </a:solidFill>
              <a:latin typeface="Lato 1"/>
              <a:ea typeface="Lato 1"/>
              <a:cs typeface="Lato 1"/>
              <a:sym typeface="Lato 1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BF8983A7-D64E-69CD-5A4C-13AEA9A2D6DC}"/>
              </a:ext>
            </a:extLst>
          </p:cNvPr>
          <p:cNvSpPr/>
          <p:nvPr/>
        </p:nvSpPr>
        <p:spPr>
          <a:xfrm rot="5400000" flipV="1">
            <a:off x="-1212421" y="551887"/>
            <a:ext cx="6589696" cy="5485922"/>
          </a:xfrm>
          <a:custGeom>
            <a:avLst/>
            <a:gdLst/>
            <a:ahLst/>
            <a:cxnLst/>
            <a:rect l="l" t="t" r="r" b="b"/>
            <a:pathLst>
              <a:path w="6589696" h="5485922">
                <a:moveTo>
                  <a:pt x="0" y="5485922"/>
                </a:moveTo>
                <a:lnTo>
                  <a:pt x="6589696" y="5485922"/>
                </a:lnTo>
                <a:lnTo>
                  <a:pt x="6589696" y="0"/>
                </a:lnTo>
                <a:lnTo>
                  <a:pt x="0" y="0"/>
                </a:lnTo>
                <a:lnTo>
                  <a:pt x="0" y="5485922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lIns="91440" tIns="45720" rIns="91440" bIns="45720" anchor="t"/>
          <a:lstStyle/>
          <a:p>
            <a:r>
              <a:rPr lang="en-AU">
                <a:ea typeface="Calibri"/>
                <a:cs typeface="Calibri"/>
              </a:rPr>
              <a:t>d</a:t>
            </a:r>
            <a:endParaRPr lang="en-AU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1F2555BF-21F2-E110-4076-DBDB2D320A0C}"/>
              </a:ext>
            </a:extLst>
          </p:cNvPr>
          <p:cNvSpPr/>
          <p:nvPr/>
        </p:nvSpPr>
        <p:spPr>
          <a:xfrm>
            <a:off x="998388" y="9258300"/>
            <a:ext cx="2828611" cy="852553"/>
          </a:xfrm>
          <a:custGeom>
            <a:avLst/>
            <a:gdLst/>
            <a:ahLst/>
            <a:cxnLst/>
            <a:rect l="l" t="t" r="r" b="b"/>
            <a:pathLst>
              <a:path w="2828611" h="852553">
                <a:moveTo>
                  <a:pt x="0" y="0"/>
                </a:moveTo>
                <a:lnTo>
                  <a:pt x="2828611" y="0"/>
                </a:lnTo>
                <a:lnTo>
                  <a:pt x="2828611" y="852553"/>
                </a:lnTo>
                <a:lnTo>
                  <a:pt x="0" y="852553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A85534-30C8-E86C-A89C-124155F9E348}"/>
              </a:ext>
            </a:extLst>
          </p:cNvPr>
          <p:cNvSpPr txBox="1"/>
          <p:nvPr/>
        </p:nvSpPr>
        <p:spPr>
          <a:xfrm>
            <a:off x="5485921" y="2995819"/>
            <a:ext cx="10985257" cy="649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Session 2: Looking Back – Review of November to April</a:t>
            </a:r>
          </a:p>
          <a:p>
            <a:endParaRPr lang="en-US" sz="2600" dirty="0"/>
          </a:p>
          <a:p>
            <a:r>
              <a:rPr lang="en-US" sz="2600" dirty="0"/>
              <a:t>This extended session examined the recent climate season across five thematic areas:</a:t>
            </a:r>
          </a:p>
          <a:p>
            <a:endParaRPr lang="en-US" sz="2600" dirty="0"/>
          </a:p>
          <a:p>
            <a:r>
              <a:rPr lang="en-US" sz="2600" dirty="0" err="1"/>
              <a:t>i</a:t>
            </a:r>
            <a:r>
              <a:rPr lang="en-US" sz="2600" dirty="0"/>
              <a:t>. </a:t>
            </a:r>
            <a:r>
              <a:rPr lang="en-US" sz="2600" b="1" dirty="0"/>
              <a:t>Atmosphere: </a:t>
            </a:r>
            <a:r>
              <a:rPr lang="en-US" sz="2600" dirty="0"/>
              <a:t>An overview of regional atmospheric conditions from November to April, including an evaluation of how well the previous PICOF outlook performed.</a:t>
            </a:r>
          </a:p>
          <a:p>
            <a:r>
              <a:rPr lang="en-US" sz="2600" dirty="0"/>
              <a:t>ii. </a:t>
            </a:r>
            <a:r>
              <a:rPr lang="en-US" sz="2600" b="1" dirty="0"/>
              <a:t>Ocean: </a:t>
            </a:r>
            <a:r>
              <a:rPr lang="en-US" sz="2600" dirty="0"/>
              <a:t>A review of ocean conditions, including sea surface temperatures and marine heatwave activity, with a similar evaluation of the last outlook.</a:t>
            </a:r>
          </a:p>
          <a:p>
            <a:r>
              <a:rPr lang="en-US" sz="2600" dirty="0"/>
              <a:t>iii. </a:t>
            </a:r>
            <a:r>
              <a:rPr lang="en-US" sz="2600" b="1" dirty="0"/>
              <a:t>Tropical Cyclones: </a:t>
            </a:r>
            <a:r>
              <a:rPr lang="en-US" sz="2600" dirty="0"/>
              <a:t>A summary of tropical cyclone activity over the six-month period.</a:t>
            </a:r>
          </a:p>
          <a:p>
            <a:r>
              <a:rPr lang="en-US" sz="2600" dirty="0"/>
              <a:t>iv. </a:t>
            </a:r>
            <a:r>
              <a:rPr lang="en-US" sz="2600" b="1" dirty="0"/>
              <a:t>Impacts: </a:t>
            </a:r>
            <a:r>
              <a:rPr lang="en-US" sz="2600" dirty="0"/>
              <a:t>Country-led reports from Kiribati, New Caledonia, and Tuvalu detailing extreme events and their environmental and societal consequences.</a:t>
            </a:r>
          </a:p>
          <a:p>
            <a:r>
              <a:rPr lang="en-US" sz="2600" dirty="0"/>
              <a:t>v. </a:t>
            </a:r>
            <a:r>
              <a:rPr lang="en-US" sz="2600" b="1" dirty="0"/>
              <a:t>Attribution of Impacts: </a:t>
            </a:r>
            <a:r>
              <a:rPr lang="en-US" sz="2600" dirty="0"/>
              <a:t>A session linking extreme events (flooding, heatwaves, coastal hazards) to major climate drivers such as ENSO.</a:t>
            </a:r>
          </a:p>
        </p:txBody>
      </p:sp>
    </p:spTree>
    <p:extLst>
      <p:ext uri="{BB962C8B-B14F-4D97-AF65-F5344CB8AC3E}">
        <p14:creationId xmlns:p14="http://schemas.microsoft.com/office/powerpoint/2010/main" val="32774801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863"/>
            <a:ext cx="18288000" cy="102012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E3E827D-3726-787B-A2D2-AFDF89F03611}"/>
              </a:ext>
            </a:extLst>
          </p:cNvPr>
          <p:cNvSpPr/>
          <p:nvPr/>
        </p:nvSpPr>
        <p:spPr>
          <a:xfrm>
            <a:off x="0" y="9786937"/>
            <a:ext cx="18288000" cy="4572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692280-3B47-B691-A0FD-FBAD84CDC1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C35A2174-C1D6-5D0F-5C44-5F5A3DAE785F}"/>
              </a:ext>
            </a:extLst>
          </p:cNvPr>
          <p:cNvGrpSpPr/>
          <p:nvPr/>
        </p:nvGrpSpPr>
        <p:grpSpPr>
          <a:xfrm>
            <a:off x="0" y="0"/>
            <a:ext cx="4825388" cy="10287000"/>
            <a:chOff x="0" y="0"/>
            <a:chExt cx="1270884" cy="2709333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C8C8D973-CBF8-90A5-F8F6-E4BB2AB17110}"/>
                </a:ext>
              </a:extLst>
            </p:cNvPr>
            <p:cNvSpPr/>
            <p:nvPr/>
          </p:nvSpPr>
          <p:spPr>
            <a:xfrm>
              <a:off x="0" y="0"/>
              <a:ext cx="1270884" cy="2709333"/>
            </a:xfrm>
            <a:custGeom>
              <a:avLst/>
              <a:gdLst/>
              <a:ahLst/>
              <a:cxnLst/>
              <a:rect l="l" t="t" r="r" b="b"/>
              <a:pathLst>
                <a:path w="1270884" h="2709333">
                  <a:moveTo>
                    <a:pt x="0" y="0"/>
                  </a:moveTo>
                  <a:lnTo>
                    <a:pt x="1270884" y="0"/>
                  </a:lnTo>
                  <a:lnTo>
                    <a:pt x="127088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8CBCDD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9E8EAE48-82DC-66CD-7C24-51B7D1F56E69}"/>
                </a:ext>
              </a:extLst>
            </p:cNvPr>
            <p:cNvSpPr txBox="1"/>
            <p:nvPr/>
          </p:nvSpPr>
          <p:spPr>
            <a:xfrm>
              <a:off x="0" y="-38100"/>
              <a:ext cx="1270884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40E5A600-369D-5E65-0823-2C9A606A04BC}"/>
              </a:ext>
            </a:extLst>
          </p:cNvPr>
          <p:cNvSpPr/>
          <p:nvPr/>
        </p:nvSpPr>
        <p:spPr>
          <a:xfrm flipV="1">
            <a:off x="3773287" y="1813961"/>
            <a:ext cx="13081734" cy="1362681"/>
          </a:xfrm>
          <a:custGeom>
            <a:avLst/>
            <a:gdLst/>
            <a:ahLst/>
            <a:cxnLst/>
            <a:rect l="l" t="t" r="r" b="b"/>
            <a:pathLst>
              <a:path w="13081734" h="1362681">
                <a:moveTo>
                  <a:pt x="0" y="1362681"/>
                </a:moveTo>
                <a:lnTo>
                  <a:pt x="13081734" y="1362681"/>
                </a:lnTo>
                <a:lnTo>
                  <a:pt x="13081734" y="0"/>
                </a:lnTo>
                <a:lnTo>
                  <a:pt x="0" y="0"/>
                </a:lnTo>
                <a:lnTo>
                  <a:pt x="0" y="1362681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D53AEAAC-39E1-7BB0-9163-9A71E0465EA5}"/>
              </a:ext>
            </a:extLst>
          </p:cNvPr>
          <p:cNvSpPr txBox="1"/>
          <p:nvPr/>
        </p:nvSpPr>
        <p:spPr>
          <a:xfrm>
            <a:off x="4989767" y="446425"/>
            <a:ext cx="9560583" cy="1015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87"/>
              </a:lnSpc>
            </a:pPr>
            <a:r>
              <a:rPr lang="en-US" sz="6799" b="1" dirty="0">
                <a:solidFill>
                  <a:srgbClr val="072C4F"/>
                </a:solidFill>
                <a:latin typeface="Roboto Bold"/>
                <a:ea typeface="Roboto Bold"/>
                <a:cs typeface="Roboto Bold"/>
                <a:sym typeface="Roboto Bold"/>
              </a:rPr>
              <a:t>Recap Day 1_(2) 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739C8BB6-B759-77E6-FCCA-6CC047E75023}"/>
              </a:ext>
            </a:extLst>
          </p:cNvPr>
          <p:cNvSpPr txBox="1"/>
          <p:nvPr/>
        </p:nvSpPr>
        <p:spPr>
          <a:xfrm>
            <a:off x="4989767" y="2495301"/>
            <a:ext cx="11317033" cy="10827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47"/>
              </a:lnSpc>
            </a:pPr>
            <a:endParaRPr lang="en-US" sz="2199" dirty="0">
              <a:solidFill>
                <a:srgbClr val="004590"/>
              </a:solidFill>
              <a:latin typeface="Lato 1"/>
              <a:ea typeface="Lato 1"/>
              <a:cs typeface="Lato 1"/>
              <a:sym typeface="Lato 1"/>
            </a:endParaRPr>
          </a:p>
          <a:p>
            <a:pPr>
              <a:lnSpc>
                <a:spcPts val="2947"/>
              </a:lnSpc>
            </a:pPr>
            <a:endParaRPr lang="en-US" sz="2199" dirty="0">
              <a:solidFill>
                <a:srgbClr val="004590"/>
              </a:solidFill>
              <a:latin typeface="Lato 1"/>
              <a:ea typeface="Lato 1"/>
              <a:cs typeface="Lato 1"/>
              <a:sym typeface="Lato 1"/>
            </a:endParaRPr>
          </a:p>
          <a:p>
            <a:pPr algn="l">
              <a:lnSpc>
                <a:spcPts val="2947"/>
              </a:lnSpc>
            </a:pPr>
            <a:endParaRPr lang="en-US" sz="2199" dirty="0">
              <a:solidFill>
                <a:srgbClr val="004590"/>
              </a:solidFill>
              <a:latin typeface="Lato 1"/>
              <a:ea typeface="Lato 1"/>
              <a:cs typeface="Lato 1"/>
              <a:sym typeface="Lato 1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50EB20CC-2090-110E-9A54-D0A031970320}"/>
              </a:ext>
            </a:extLst>
          </p:cNvPr>
          <p:cNvSpPr/>
          <p:nvPr/>
        </p:nvSpPr>
        <p:spPr>
          <a:xfrm rot="5400000" flipV="1">
            <a:off x="-1212421" y="551887"/>
            <a:ext cx="6589696" cy="5485922"/>
          </a:xfrm>
          <a:custGeom>
            <a:avLst/>
            <a:gdLst/>
            <a:ahLst/>
            <a:cxnLst/>
            <a:rect l="l" t="t" r="r" b="b"/>
            <a:pathLst>
              <a:path w="6589696" h="5485922">
                <a:moveTo>
                  <a:pt x="0" y="5485922"/>
                </a:moveTo>
                <a:lnTo>
                  <a:pt x="6589696" y="5485922"/>
                </a:lnTo>
                <a:lnTo>
                  <a:pt x="6589696" y="0"/>
                </a:lnTo>
                <a:lnTo>
                  <a:pt x="0" y="0"/>
                </a:lnTo>
                <a:lnTo>
                  <a:pt x="0" y="5485922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lIns="91440" tIns="45720" rIns="91440" bIns="45720" anchor="t"/>
          <a:lstStyle/>
          <a:p>
            <a:r>
              <a:rPr lang="en-AU">
                <a:ea typeface="Calibri"/>
                <a:cs typeface="Calibri"/>
              </a:rPr>
              <a:t>d</a:t>
            </a:r>
            <a:endParaRPr lang="en-AU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84905FA1-8267-E154-F242-F4C9FC7D0E73}"/>
              </a:ext>
            </a:extLst>
          </p:cNvPr>
          <p:cNvSpPr/>
          <p:nvPr/>
        </p:nvSpPr>
        <p:spPr>
          <a:xfrm>
            <a:off x="998388" y="9258300"/>
            <a:ext cx="2828611" cy="852553"/>
          </a:xfrm>
          <a:custGeom>
            <a:avLst/>
            <a:gdLst/>
            <a:ahLst/>
            <a:cxnLst/>
            <a:rect l="l" t="t" r="r" b="b"/>
            <a:pathLst>
              <a:path w="2828611" h="852553">
                <a:moveTo>
                  <a:pt x="0" y="0"/>
                </a:moveTo>
                <a:lnTo>
                  <a:pt x="2828611" y="0"/>
                </a:lnTo>
                <a:lnTo>
                  <a:pt x="2828611" y="852553"/>
                </a:lnTo>
                <a:lnTo>
                  <a:pt x="0" y="852553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CF1D6E23-5E25-D3CE-BB31-716A0BB8D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7789" y="2418075"/>
            <a:ext cx="11023122" cy="7024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171396" rIns="0" bIns="171396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0F1115"/>
                </a:solidFill>
                <a:effectLst/>
                <a:latin typeface="quote-cjk-patch"/>
              </a:rPr>
              <a:t>Session 3: Looking Forward – May to October 2025 Outlook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F1115"/>
                </a:solidFill>
                <a:effectLst/>
                <a:latin typeface="quote-cjk-patch"/>
              </a:rPr>
              <a:t>The afternoon focused on the upcoming season, beginning with: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0F1115"/>
                </a:solidFill>
                <a:effectLst/>
                <a:latin typeface="quote-cjk-patch"/>
              </a:rPr>
              <a:t>Session 3i – Atmosphere: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F1115"/>
                </a:solidFill>
                <a:effectLst/>
                <a:latin typeface="quote-cjk-patch"/>
              </a:rPr>
              <a:t> Presentation of monthly and seasonal outlooks for May to October 2025, drawing on individual model and multi-model ensemble (MME) guidance from multiple agencies.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0F1115"/>
                </a:solidFill>
                <a:effectLst/>
                <a:latin typeface="quote-cjk-patch"/>
              </a:rPr>
              <a:t>Session 3ii – Ocean: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F1115"/>
                </a:solidFill>
                <a:effectLst/>
                <a:latin typeface="quote-cjk-patch"/>
              </a:rPr>
              <a:t> Outlook for oceanic conditions over the same period, including model guidance and skill comparisons.</a:t>
            </a:r>
          </a:p>
          <a:p>
            <a:pPr lvl="0">
              <a:buFontTx/>
              <a:buChar char="•"/>
            </a:pP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0F1115"/>
                </a:solidFill>
                <a:effectLst/>
                <a:latin typeface="quote-cjk-patch"/>
              </a:rPr>
              <a:t>Impacts Group Work (Atmosphere and Ocean):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F1115"/>
                </a:solidFill>
                <a:effectLst/>
                <a:latin typeface="quote-cjk-patch"/>
              </a:rPr>
              <a:t> Participants identified potential impacts of </a:t>
            </a:r>
            <a:r>
              <a:rPr lang="en-US" altLang="en-US" sz="3200" dirty="0">
                <a:solidFill>
                  <a:srgbClr val="0F1115"/>
                </a:solidFill>
                <a:latin typeface="quote-cjk-patch"/>
              </a:rPr>
              <a:t>forecasted anomalous climate and 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F1115"/>
                </a:solidFill>
                <a:effectLst/>
                <a:latin typeface="quote-cjk-patch"/>
              </a:rPr>
              <a:t>anomalous oceanic conditions (e.g., marine heatwaves, coral bleaching risk) on Pacific communities and ecosystems </a:t>
            </a:r>
            <a:r>
              <a:rPr lang="en-US" altLang="en-US" sz="3200" dirty="0">
                <a:solidFill>
                  <a:srgbClr val="0F1115"/>
                </a:solidFill>
                <a:latin typeface="quote-cjk-patch"/>
              </a:rPr>
              <a:t>across each Pacific subregion (Melanesia, Micronesia, Polynesia)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F1115"/>
                </a:solidFill>
                <a:effectLst/>
                <a:latin typeface="quote-cjk-patch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9432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863"/>
            <a:ext cx="18288000" cy="102012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19216E4-74A0-AB40-4E89-7E74E50C45D7}"/>
              </a:ext>
            </a:extLst>
          </p:cNvPr>
          <p:cNvSpPr/>
          <p:nvPr/>
        </p:nvSpPr>
        <p:spPr>
          <a:xfrm>
            <a:off x="0" y="9786937"/>
            <a:ext cx="18288000" cy="4572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863"/>
            <a:ext cx="18288000" cy="102012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0589844-7930-BCC2-FBD1-D7E93F89A907}"/>
              </a:ext>
            </a:extLst>
          </p:cNvPr>
          <p:cNvSpPr/>
          <p:nvPr/>
        </p:nvSpPr>
        <p:spPr>
          <a:xfrm>
            <a:off x="0" y="9786937"/>
            <a:ext cx="18288000" cy="4572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</TotalTime>
  <Words>523</Words>
  <Application>Microsoft Macintosh PowerPoint</Application>
  <PresentationFormat>Custom</PresentationFormat>
  <Paragraphs>43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quote-cjk-patch</vt:lpstr>
      <vt:lpstr>Lato 1</vt:lpstr>
      <vt:lpstr>Roboto Bold</vt:lpstr>
      <vt:lpstr>Bebas Neue Bold</vt:lpstr>
      <vt:lpstr>Arial</vt:lpstr>
      <vt:lpstr>Barlow SemiCondensed Semi-Bold</vt:lpstr>
      <vt:lpstr>Calibri</vt:lpstr>
      <vt:lpstr>Barlow SemiCondensed</vt:lpstr>
      <vt:lpstr>Lato 2</vt:lpstr>
      <vt:lpstr>Poppins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PICOF-18 Presentation Template</dc:title>
  <cp:lastModifiedBy>Sunny Kamuta Seuseu</cp:lastModifiedBy>
  <cp:revision>5</cp:revision>
  <dcterms:created xsi:type="dcterms:W3CDTF">2006-08-16T00:00:00Z</dcterms:created>
  <dcterms:modified xsi:type="dcterms:W3CDTF">2026-04-23T19:18:37Z</dcterms:modified>
  <dc:identifier>DAHEuX6pt1I</dc:identifier>
</cp:coreProperties>
</file>