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3" r:id="rId4"/>
    <p:sldId id="273" r:id="rId5"/>
    <p:sldId id="275" r:id="rId6"/>
    <p:sldId id="259" r:id="rId7"/>
    <p:sldId id="264" r:id="rId8"/>
    <p:sldId id="266" r:id="rId9"/>
    <p:sldId id="265" r:id="rId10"/>
    <p:sldId id="267" r:id="rId11"/>
    <p:sldId id="274" r:id="rId12"/>
    <p:sldId id="271" r:id="rId13"/>
    <p:sldId id="268" r:id="rId14"/>
    <p:sldId id="272" r:id="rId15"/>
    <p:sldId id="261" r:id="rId16"/>
    <p:sldId id="262" r:id="rId17"/>
  </p:sldIdLst>
  <p:sldSz cx="18288000" cy="10287000"/>
  <p:notesSz cx="6858000" cy="9144000"/>
  <p:embeddedFontLst>
    <p:embeddedFont>
      <p:font typeface="Barlow SemiCondensed" pitchFamily="2" charset="77"/>
      <p:regular r:id="rId18"/>
    </p:embeddedFont>
    <p:embeddedFont>
      <p:font typeface="Barlow SemiCondensed Semi-Bold" pitchFamily="2" charset="77"/>
      <p:regular r:id="rId19"/>
      <p:bold r:id="rId20"/>
    </p:embeddedFont>
    <p:embeddedFont>
      <p:font typeface="Bebas Neue Bold" panose="020B0606020202050201"/>
      <p:regular r:id="rId21"/>
      <p:bold r:id="rId22"/>
    </p:embeddedFont>
    <p:embeddedFont>
      <p:font typeface="Lato 2" panose="020F0502020204030203"/>
      <p:regular r:id="rId23"/>
    </p:embeddedFont>
    <p:embeddedFont>
      <p:font typeface="Poppins Bold"/>
      <p:regular r:id="rId24"/>
      <p:bold r:id="rId25"/>
    </p:embeddedFont>
    <p:embeddedFont>
      <p:font typeface="Roboto Bold" panose="02000000000000000000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6B348-58B1-4B34-9303-9D3992ECDF73}" v="29" dt="2026-04-21T20:46:37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9"/>
  </p:normalViewPr>
  <p:slideViewPr>
    <p:cSldViewPr snapToGrid="0">
      <p:cViewPr varScale="1">
        <p:scale>
          <a:sx n="76" d="100"/>
          <a:sy n="76" d="100"/>
        </p:scale>
        <p:origin x="54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02:35:47.35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 81,'23'11,"1"-2,0-1,0 0,1-2,0-1,47 3,159-7,-115-4,668 3,-2005 0,1215 1,0-1,0 0,1 0,-1-1,0 0,1 0,-1 0,1-1,-7-2,11 4,1 0,0 0,0-1,-1 1,1 0,0 0,0 0,-1-1,1 1,0 0,0 0,-1-1,1 1,0 0,0 0,0-1,0 1,-1 0,1-1,0 1,0 0,0 0,0-1,0 1,0 0,0-1,0 1,0 0,0-1,0 1,0 0,0-1,0 1,0 0,0-1,1 1,-1 0,0 0,0-1,0 1,0 0,1-1,-1 1,0 0,0 0,0 0,1-1,-1 1,0 0,0 0,1 0,-1-1,0 1,1 0,-1 0,1 0,19-9,13 2,0 1,1 1,63 0,47-5,-117 6,67-12,180-6,42 23,-1467-1,1428-13,23-1,190 14,-464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02:35:50.2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54,'0'1,"1"0,-1-1,0 1,0-1,1 1,-1 0,1-1,-1 1,0-1,1 1,-1-1,1 0,-1 1,1-1,-1 1,1-1,0 0,-1 1,1-1,-1 0,1 0,0 0,-1 1,1-1,0 0,-1 0,1 0,0 0,-1 0,2 0,0 0,45 6,0-2,1-1,70-7,2 1,470-15,-483 6,-62 5,50 0,70-7,-44 2,-619 15,247-6,-85 20,115 10,192-22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hyperlink" Target="mailto:Hannah.Marley@earthsciences.nz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hyperlink" Target="mailto:Nicolas.Fauchereau@earthsciences.n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49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-192674" y="-380056"/>
            <a:ext cx="18673348" cy="5523556"/>
            <a:chOff x="0" y="0"/>
            <a:chExt cx="4918083" cy="14547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084" cy="1454764"/>
            </a:xfrm>
            <a:custGeom>
              <a:avLst/>
              <a:gdLst/>
              <a:ahLst/>
              <a:cxnLst/>
              <a:rect l="l" t="t" r="r" b="b"/>
              <a:pathLst>
                <a:path w="4918084" h="1454764">
                  <a:moveTo>
                    <a:pt x="0" y="0"/>
                  </a:moveTo>
                  <a:lnTo>
                    <a:pt x="4918084" y="0"/>
                  </a:lnTo>
                  <a:lnTo>
                    <a:pt x="4918084" y="1454764"/>
                  </a:lnTo>
                  <a:lnTo>
                    <a:pt x="0" y="1454764"/>
                  </a:lnTo>
                  <a:close/>
                </a:path>
              </a:pathLst>
            </a:custGeom>
            <a:gradFill rotWithShape="1">
              <a:gsLst>
                <a:gs pos="0">
                  <a:srgbClr val="0B6E8E">
                    <a:alpha val="100000"/>
                  </a:srgbClr>
                </a:gs>
                <a:gs pos="100000">
                  <a:srgbClr val="1C487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18083" cy="151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37622"/>
            <a:ext cx="18288000" cy="6220678"/>
          </a:xfrm>
          <a:custGeom>
            <a:avLst/>
            <a:gdLst/>
            <a:ahLst/>
            <a:cxnLst/>
            <a:rect l="l" t="t" r="r" b="b"/>
            <a:pathLst>
              <a:path w="18288000" h="6220678">
                <a:moveTo>
                  <a:pt x="0" y="0"/>
                </a:moveTo>
                <a:lnTo>
                  <a:pt x="18288000" y="0"/>
                </a:lnTo>
                <a:lnTo>
                  <a:pt x="18288000" y="6220678"/>
                </a:lnTo>
                <a:lnTo>
                  <a:pt x="0" y="62206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" name="Group 7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82758" y="31361"/>
            <a:ext cx="13722485" cy="3006261"/>
            <a:chOff x="0" y="0"/>
            <a:chExt cx="18296646" cy="40083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80975"/>
              <a:ext cx="18296646" cy="352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18    session of the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pacific islands climate outlook  Forum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PICOF -18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27634" y="76200"/>
              <a:ext cx="602587" cy="56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05"/>
                </a:lnSpc>
              </a:pPr>
              <a:r>
                <a:rPr lang="en-US" sz="3192" b="1" spc="79">
                  <a:solidFill>
                    <a:srgbClr val="FFFFFF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55359" y="3460977"/>
              <a:ext cx="11385928" cy="547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80"/>
                </a:lnSpc>
              </a:pPr>
              <a:r>
                <a:rPr lang="en-US" sz="3000" spc="-138">
                  <a:solidFill>
                    <a:srgbClr val="FFFFFF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23 - 24 April, 2026  | Nadi, Fiji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2CE5-A804-BFF0-012E-93B8392F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8F82B9-48E4-DA93-30C5-E8629AE65CFF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E9F3FEA-F6E1-A688-5F4E-CF6471F9DE25}"/>
              </a:ext>
            </a:extLst>
          </p:cNvPr>
          <p:cNvGrpSpPr/>
          <p:nvPr/>
        </p:nvGrpSpPr>
        <p:grpSpPr>
          <a:xfrm>
            <a:off x="2555621" y="2175004"/>
            <a:ext cx="428212" cy="42821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BF4711-8457-40DC-EAB3-1C1C1E1B54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ABDB39A-A1E2-EBF3-95F3-CE79B8EE51B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C168C034-7499-9265-3CA2-6D0E174C1BE5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Rainfall outlooks vs observations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329DAA9-46CB-9CF7-2115-81B2D98BFBC2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B4B97-297E-B4AB-5138-F8B2E69B4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257300"/>
            <a:ext cx="5647506" cy="4272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287-8EE5-ABBA-8B94-F02F154D1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99" y="5270934"/>
            <a:ext cx="5647505" cy="4314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AF0C6-E5BC-E4D1-4120-A39FDF256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28700"/>
            <a:ext cx="7300999" cy="4002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3C674-C85D-A0E9-C8CF-CC12C167D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5270934"/>
            <a:ext cx="7300999" cy="40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AEA71-9EC6-F20D-B660-8919DCAC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>
            <a:extLst>
              <a:ext uri="{FF2B5EF4-FFF2-40B4-BE49-F238E27FC236}">
                <a16:creationId xmlns:a16="http://schemas.microsoft.com/office/drawing/2014/main" id="{C58E92E3-B4FD-AEA6-13D5-F776D639E016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F7DDF-E4D0-859B-136C-9595C4DC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227" y="1409700"/>
            <a:ext cx="13403546" cy="7659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A81B0-826C-0CBB-440F-42E3C6A04A62}"/>
              </a:ext>
            </a:extLst>
          </p:cNvPr>
          <p:cNvSpPr txBox="1"/>
          <p:nvPr/>
        </p:nvSpPr>
        <p:spPr>
          <a:xfrm>
            <a:off x="3467100" y="295537"/>
            <a:ext cx="1135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/>
              <a:t>Node lead precipitation forecasts: November 2025 – January 2026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F2F39-BE6C-556F-0A31-F8FECEADC5EA}"/>
              </a:ext>
            </a:extLst>
          </p:cNvPr>
          <p:cNvSpPr/>
          <p:nvPr/>
        </p:nvSpPr>
        <p:spPr>
          <a:xfrm>
            <a:off x="2209800" y="83439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045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A514-9287-98DC-332C-B80FA8C2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B7EC7-C5FE-0E8A-2BAF-54D935B8AE4B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38EB2F8-09A1-E85C-FD98-0959F273073C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Rainfall observations vs La Nina composite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95C42F7-442F-BF93-B97B-8498D062F1D1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5810E1-4A53-C691-1092-A5A777444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982" y="5325099"/>
            <a:ext cx="6553200" cy="4173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1B23E-E34C-4108-18FA-4C7A7ED6A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982" y="1167300"/>
            <a:ext cx="6553200" cy="4157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58C43-9069-2A91-DDC0-891759671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77" y="1164457"/>
            <a:ext cx="6972300" cy="3821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E777DF-AE78-9B8D-7BDD-10CCCFA12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6" y="5271689"/>
            <a:ext cx="6972300" cy="38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1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990FF-0772-E686-92C6-9D025C0F9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9C83BF-5117-BB1C-8DD0-57A4D76D5E8B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F8600CF-2B80-315A-29FC-82EBFBFA3CB7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Temperature outlooks vs observations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9B044F3-CE04-D25E-F9ED-15FDC5FABB0F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72C91-680A-82D7-84C7-4897D4A05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64" y="1562100"/>
            <a:ext cx="7042452" cy="7363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53CC0-4DB1-2205-46C0-3C32C65B71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38" t="1411" b="-1"/>
          <a:stretch>
            <a:fillRect/>
          </a:stretch>
        </p:blipFill>
        <p:spPr>
          <a:xfrm>
            <a:off x="11658600" y="2997935"/>
            <a:ext cx="6009446" cy="4291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51640E-3EE5-5F59-BBC7-8B0A80EBA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595" y="1562100"/>
            <a:ext cx="5428802" cy="3767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BA6C31-2AA2-ABC3-70BC-261D7E3FA4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00" t="1749" r="707" b="1749"/>
          <a:stretch>
            <a:fillRect/>
          </a:stretch>
        </p:blipFill>
        <p:spPr>
          <a:xfrm>
            <a:off x="5403070" y="5357809"/>
            <a:ext cx="5594516" cy="38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B9EE-34F8-4069-76D3-A3FE1278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D5C603-5C0F-4234-4552-35D42DDB24E8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95388B2-E0AA-811C-2BFC-110E6FCFD427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1D1C-BE1E-2300-5CDB-7A4908D67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9" y="1028700"/>
            <a:ext cx="4994805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BEB27-89E1-E0F5-479B-F887BE069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131896"/>
            <a:ext cx="12163777" cy="3136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1116B-EE2F-1ADC-B4E1-A0E68253A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308" y="732907"/>
            <a:ext cx="5250794" cy="5887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F5156-8A47-507F-69A5-7878E4D4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74" y="1402504"/>
            <a:ext cx="7525815" cy="3740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9F816-93C1-3CAF-CF5D-F03F06B8A5C5}"/>
              </a:ext>
            </a:extLst>
          </p:cNvPr>
          <p:cNvSpPr txBox="1"/>
          <p:nvPr/>
        </p:nvSpPr>
        <p:spPr>
          <a:xfrm>
            <a:off x="762000" y="200162"/>
            <a:ext cx="89779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3600" b="1"/>
              <a:t>Extra slide: current status and El Nino forecast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BE53D1-9082-8FB2-10A2-1E3CC6C13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" y="6013826"/>
            <a:ext cx="5154621" cy="4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6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Summary</a:t>
            </a:r>
          </a:p>
        </p:txBody>
      </p:sp>
      <p:sp>
        <p:nvSpPr>
          <p:cNvPr id="8" name="Freeform 8"/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6B126-B26F-F00D-51A0-47DE01BED562}"/>
              </a:ext>
            </a:extLst>
          </p:cNvPr>
          <p:cNvSpPr txBox="1"/>
          <p:nvPr/>
        </p:nvSpPr>
        <p:spPr>
          <a:xfrm>
            <a:off x="5257800" y="2705100"/>
            <a:ext cx="121920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ENSO Outlooks (‘</a:t>
            </a:r>
            <a:r>
              <a:rPr lang="en-NZ" sz="2800" i="1"/>
              <a:t>relatively weak and short-lived La Nina conditions’</a:t>
            </a:r>
            <a:r>
              <a:rPr lang="en-NZ" sz="2800"/>
              <a:t>) </a:t>
            </a:r>
            <a:r>
              <a:rPr lang="en-NZ" sz="2800" b="1"/>
              <a:t>were correct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b="1"/>
              <a:t>Rainfall</a:t>
            </a:r>
            <a:r>
              <a:rPr lang="en-NZ" sz="2800"/>
              <a:t> outlooks were </a:t>
            </a:r>
            <a:r>
              <a:rPr lang="en-NZ" sz="2800" b="1"/>
              <a:t>broadly consistent with observations</a:t>
            </a:r>
            <a:r>
              <a:rPr lang="en-NZ" sz="28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000"/>
              <a:t>Drier than normal conditions affected island groups along the Equator (from about Nauru to western Kiribati) as well as south of the Equator from about Tuvalu to French Polynesia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000"/>
              <a:t>Wetter than normal conditions affected the northwestern Pacific (e.g. Palau, FSM, Mariana Islands) and the southwestern Pacific (e.g. parts of PNG, Solomon, Vanuatu, New Caledonia, Fiji)</a:t>
            </a:r>
          </a:p>
          <a:p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Rainfall patterns were consistent with </a:t>
            </a:r>
            <a:r>
              <a:rPr lang="en-NZ" sz="2800" b="1"/>
              <a:t>‘typical’ La Nina patterns </a:t>
            </a:r>
            <a:r>
              <a:rPr lang="en-NZ" sz="2800"/>
              <a:t>(‘</a:t>
            </a:r>
            <a:r>
              <a:rPr lang="en-NZ" sz="2800" i="1"/>
              <a:t>horseshoe pattern</a:t>
            </a:r>
            <a:r>
              <a:rPr lang="en-NZ" sz="2800"/>
              <a:t>’)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Temperature outlooks were also broadly consistent with observations, and the transition from early season to late season patterns was correctly anticipated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86799" y="5251312"/>
            <a:ext cx="8288303" cy="2406788"/>
            <a:chOff x="-449041" y="-305913"/>
            <a:chExt cx="9185220" cy="2779779"/>
          </a:xfrm>
        </p:grpSpPr>
        <p:grpSp>
          <p:nvGrpSpPr>
            <p:cNvPr id="3" name="Group 3"/>
            <p:cNvGrpSpPr/>
            <p:nvPr/>
          </p:nvGrpSpPr>
          <p:grpSpPr>
            <a:xfrm>
              <a:off x="-449041" y="-305913"/>
              <a:ext cx="9185220" cy="2490356"/>
              <a:chOff x="-55926" y="-38100"/>
              <a:chExt cx="1143978" cy="3101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5926" y="0"/>
                <a:ext cx="1143978" cy="272062"/>
              </a:xfrm>
              <a:custGeom>
                <a:avLst/>
                <a:gdLst/>
                <a:ahLst/>
                <a:cxnLst/>
                <a:rect l="l" t="t" r="r" b="b"/>
                <a:pathLst>
                  <a:path w="1088052" h="171861">
                    <a:moveTo>
                      <a:pt x="0" y="0"/>
                    </a:moveTo>
                    <a:lnTo>
                      <a:pt x="1088052" y="0"/>
                    </a:lnTo>
                    <a:lnTo>
                      <a:pt x="1088052" y="171861"/>
                    </a:lnTo>
                    <a:lnTo>
                      <a:pt x="0" y="171861"/>
                    </a:lnTo>
                    <a:close/>
                  </a:path>
                </a:pathLst>
              </a:custGeom>
              <a:solidFill>
                <a:srgbClr val="338BD0"/>
              </a:solidFill>
              <a:ln w="38100" cap="sq">
                <a:solidFill>
                  <a:srgbClr val="0892C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088052" cy="2099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89420"/>
              <a:ext cx="8736179" cy="2184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172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  <a:hlinkClick r:id="rId2"/>
                </a:rPr>
                <a:t>Nicolas.Fauchereau@earthsciences.nz</a:t>
              </a:r>
              <a:br>
                <a:rPr lang="en-US" sz="3172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</a:rPr>
              </a:br>
              <a:r>
                <a:rPr lang="en-US" sz="3172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  <a:hlinkClick r:id="rId3"/>
                </a:rPr>
                <a:t>Hannah.Marley@earthsciences.nz</a:t>
              </a:r>
              <a:r>
                <a:rPr lang="en-US" sz="3172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</a:rPr>
                <a:t>	</a:t>
              </a:r>
            </a:p>
            <a:p>
              <a:pPr algn="ctr">
                <a:lnSpc>
                  <a:spcPts val="4440"/>
                </a:lnSpc>
              </a:pPr>
              <a:endParaRPr lang="en-US" sz="3172">
                <a:solidFill>
                  <a:srgbClr val="CBF4FF"/>
                </a:solidFill>
                <a:latin typeface="Lato 2"/>
                <a:ea typeface="Lato 2"/>
                <a:cs typeface="Lato 2"/>
                <a:sym typeface="Lato 2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042700" y="4042700"/>
            <a:ext cx="8733105" cy="647705"/>
          </a:xfrm>
          <a:custGeom>
            <a:avLst/>
            <a:gdLst/>
            <a:ahLst/>
            <a:cxnLst/>
            <a:rect l="l" t="t" r="r" b="b"/>
            <a:pathLst>
              <a:path w="8733105" h="647705">
                <a:moveTo>
                  <a:pt x="0" y="0"/>
                </a:moveTo>
                <a:lnTo>
                  <a:pt x="8733105" y="0"/>
                </a:lnTo>
                <a:lnTo>
                  <a:pt x="8733105" y="647705"/>
                </a:lnTo>
                <a:lnTo>
                  <a:pt x="0" y="647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9091992" y="4414703"/>
            <a:ext cx="6552134" cy="100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7694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65" y="-8450056"/>
            <a:ext cx="17520116" cy="175201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9421" y="0"/>
            <a:ext cx="9288579" cy="8955760"/>
            <a:chOff x="0" y="0"/>
            <a:chExt cx="6585982" cy="63500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6585982" cy="6350000"/>
            </a:xfrm>
            <a:custGeom>
              <a:avLst/>
              <a:gdLst/>
              <a:ahLst/>
              <a:cxnLst/>
              <a:rect l="l" t="t" r="r" b="b"/>
              <a:pathLst>
                <a:path w="6585982" h="6350000">
                  <a:moveTo>
                    <a:pt x="6585982" y="0"/>
                  </a:moveTo>
                  <a:cubicBezTo>
                    <a:pt x="6585982" y="3506470"/>
                    <a:pt x="3636779" y="6350000"/>
                    <a:pt x="0" y="6350000"/>
                  </a:cubicBezTo>
                  <a:lnTo>
                    <a:pt x="0" y="0"/>
                  </a:lnTo>
                  <a:lnTo>
                    <a:pt x="658598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446077" y="2640449"/>
            <a:ext cx="4062386" cy="40623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62640" y="9291484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2"/>
                </a:lnTo>
                <a:lnTo>
                  <a:pt x="0" y="8525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2"/>
          <p:cNvSpPr txBox="1"/>
          <p:nvPr/>
        </p:nvSpPr>
        <p:spPr>
          <a:xfrm>
            <a:off x="296749" y="8312096"/>
            <a:ext cx="9448570" cy="1588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Dr Nicolas Fauchereau </a:t>
            </a:r>
          </a:p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Hannah Marley </a:t>
            </a:r>
          </a:p>
          <a:p>
            <a:pPr algn="l">
              <a:lnSpc>
                <a:spcPts val="4200"/>
              </a:lnSpc>
            </a:pPr>
            <a:r>
              <a:rPr lang="en-US" sz="2400" b="1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Earth Sciences New Zealand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11402-EF52-3A1A-161F-20CEEED3CCC4}"/>
              </a:ext>
            </a:extLst>
          </p:cNvPr>
          <p:cNvSpPr txBox="1"/>
          <p:nvPr/>
        </p:nvSpPr>
        <p:spPr>
          <a:xfrm>
            <a:off x="152400" y="6601174"/>
            <a:ext cx="132445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4800" b="1"/>
              <a:t>Overview of November to April state of the climate, plus evaluation of the last PICOF outlook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F4546-C858-515D-D53A-728914994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D414B1-B313-7116-B646-C4C86B9DF7AB}"/>
              </a:ext>
            </a:extLst>
          </p:cNvPr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430BC5-FC97-A710-593A-5C5BA19602A1}"/>
                </a:ext>
              </a:extLst>
            </p:cNvPr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3A55E7C-E37F-6F7E-298C-90A7007DA2B1}"/>
                </a:ext>
              </a:extLst>
            </p:cNvPr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C1C54A-21F0-3DAF-E938-70C968B824D3}"/>
              </a:ext>
            </a:extLst>
          </p:cNvPr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D3CD6D2-50A6-405C-6CE0-69FFED116404}"/>
              </a:ext>
            </a:extLst>
          </p:cNvPr>
          <p:cNvSpPr txBox="1"/>
          <p:nvPr/>
        </p:nvSpPr>
        <p:spPr>
          <a:xfrm>
            <a:off x="4954130" y="1028700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Presentation outline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D0EADF5-3A31-3F6C-4440-AF9ABB934E5C}"/>
              </a:ext>
            </a:extLst>
          </p:cNvPr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19BA5A9-2D0A-3292-F066-55190299C6FD}"/>
              </a:ext>
            </a:extLst>
          </p:cNvPr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82A79-701D-AA36-0AFE-D61E32F3B71B}"/>
              </a:ext>
            </a:extLst>
          </p:cNvPr>
          <p:cNvSpPr txBox="1"/>
          <p:nvPr/>
        </p:nvSpPr>
        <p:spPr>
          <a:xfrm>
            <a:off x="5181600" y="2853447"/>
            <a:ext cx="13373229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Review of PICOF – 17 Outlook</a:t>
            </a:r>
          </a:p>
          <a:p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ENSO outlooks vs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Large scale circulation (trade winds, Walker circulation)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Cloudiness / Convection</a:t>
            </a:r>
          </a:p>
          <a:p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Rainfall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/>
              <a:t>Rainfall observations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/>
              <a:t>Rainfall outlooks vs observations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/>
              <a:t>Rainfall observations vs typical La Nina conditions</a:t>
            </a:r>
          </a:p>
          <a:p>
            <a:pPr lvl="1"/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Temperature outlooks vs observations </a:t>
            </a:r>
          </a:p>
          <a:p>
            <a:endParaRPr lang="en-NZ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/>
              <a:t>Key Points /takeaways</a:t>
            </a:r>
          </a:p>
        </p:txBody>
      </p:sp>
    </p:spTree>
    <p:extLst>
      <p:ext uri="{BB962C8B-B14F-4D97-AF65-F5344CB8AC3E}">
        <p14:creationId xmlns:p14="http://schemas.microsoft.com/office/powerpoint/2010/main" val="46667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DFB5-CFCF-DD64-EC67-6E463FCD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F4B1FA5E-AF72-3931-EEA3-B41E09268418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B9E61-8EB5-1E4A-F1C1-1B4669535DCB}"/>
              </a:ext>
            </a:extLst>
          </p:cNvPr>
          <p:cNvSpPr txBox="1"/>
          <p:nvPr/>
        </p:nvSpPr>
        <p:spPr>
          <a:xfrm>
            <a:off x="717108" y="20385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4400" b="1">
                <a:solidFill>
                  <a:schemeClr val="tx2">
                    <a:lumMod val="50000"/>
                  </a:schemeClr>
                </a:solidFill>
              </a:rPr>
              <a:t>Review of PICOF-17 outlook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1BCFA-6FD4-5A2A-B2DD-EF1151334C48}"/>
              </a:ext>
            </a:extLst>
          </p:cNvPr>
          <p:cNvSpPr txBox="1"/>
          <p:nvPr/>
        </p:nvSpPr>
        <p:spPr>
          <a:xfrm>
            <a:off x="726633" y="1063261"/>
            <a:ext cx="906506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3200" b="1">
                <a:solidFill>
                  <a:schemeClr val="tx2"/>
                </a:solidFill>
              </a:rPr>
              <a:t>ENSO (El Nino Southern Oscillation)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F5D4-8896-4506-B1B6-84EFF6F49BC0}"/>
              </a:ext>
            </a:extLst>
          </p:cNvPr>
          <p:cNvSpPr txBox="1"/>
          <p:nvPr/>
        </p:nvSpPr>
        <p:spPr>
          <a:xfrm>
            <a:off x="10363200" y="1055434"/>
            <a:ext cx="73914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3200" b="1">
                <a:solidFill>
                  <a:schemeClr val="tx2"/>
                </a:solidFill>
              </a:rPr>
              <a:t>Rainfall and Air Temperature</a:t>
            </a:r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54A15-C8FF-7C80-3E2A-0E7E204B7814}"/>
              </a:ext>
            </a:extLst>
          </p:cNvPr>
          <p:cNvSpPr txBox="1"/>
          <p:nvPr/>
        </p:nvSpPr>
        <p:spPr>
          <a:xfrm>
            <a:off x="762000" y="206954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>
                <a:solidFill>
                  <a:srgbClr val="00B050"/>
                </a:solidFill>
              </a:rPr>
              <a:t>La Niña conditions very likely to become established over the next three month period (November 2025 – January 2026)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1D41D-767B-A7AB-7D37-FE0946A1D39C}"/>
              </a:ext>
            </a:extLst>
          </p:cNvPr>
          <p:cNvSpPr txBox="1"/>
          <p:nvPr/>
        </p:nvSpPr>
        <p:spPr>
          <a:xfrm>
            <a:off x="762000" y="3158795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>
                <a:solidFill>
                  <a:srgbClr val="00B050"/>
                </a:solidFill>
              </a:rPr>
              <a:t>Consensus is that this event will be short-lived, with a return to Neutral conditions likely in the first quarter of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9235C-E52F-55D2-7A4C-9870F8E1AD0E}"/>
              </a:ext>
            </a:extLst>
          </p:cNvPr>
          <p:cNvSpPr txBox="1"/>
          <p:nvPr/>
        </p:nvSpPr>
        <p:spPr>
          <a:xfrm>
            <a:off x="10363200" y="1836274"/>
            <a:ext cx="7467600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Normal air temperatures are forecast in the central equatorial Pacific, aligning with the seasonal breakdown of a La Niña-like pattern.</a:t>
            </a:r>
          </a:p>
          <a:p>
            <a:endParaRPr lang="en-NZ" dirty="0"/>
          </a:p>
          <a:p>
            <a:r>
              <a:rPr lang="en-NZ" dirty="0"/>
              <a:t>The rainfall outlook over November 2025 to January 2026 </a:t>
            </a:r>
            <a:r>
              <a:rPr lang="en-NZ" dirty="0">
                <a:solidFill>
                  <a:srgbClr val="00B050"/>
                </a:solidFill>
              </a:rPr>
              <a:t>favours below normal rainfall between Nauru and the Phoenix Islands (Kiribati), extending southwards between Tuvalu and northern French Polynesia, </a:t>
            </a:r>
            <a:r>
              <a:rPr lang="en-NZ" dirty="0"/>
              <a:t>and </a:t>
            </a:r>
            <a:r>
              <a:rPr lang="en-NZ" dirty="0">
                <a:solidFill>
                  <a:srgbClr val="FF0000"/>
                </a:solidFill>
              </a:rPr>
              <a:t>a small region over the central Federated States of Micronesia </a:t>
            </a:r>
            <a:r>
              <a:rPr lang="en-NZ" dirty="0"/>
              <a:t>and the </a:t>
            </a:r>
            <a:r>
              <a:rPr lang="en-NZ" dirty="0">
                <a:solidFill>
                  <a:srgbClr val="00B050"/>
                </a:solidFill>
              </a:rPr>
              <a:t>Republic of the Marshall Islands.</a:t>
            </a:r>
            <a:r>
              <a:rPr lang="en-NZ" dirty="0"/>
              <a:t> </a:t>
            </a:r>
            <a:r>
              <a:rPr lang="en-NZ" dirty="0">
                <a:solidFill>
                  <a:srgbClr val="00B050"/>
                </a:solidFill>
              </a:rPr>
              <a:t>Above normal rainfall is forecast over Palau, Papua New Guinea and then in a band south-eastwards to southern French Polynesia</a:t>
            </a:r>
            <a:r>
              <a:rPr lang="en-NZ" dirty="0"/>
              <a:t>. Confidence in this outlook highest along the equator and in the far western Pacific, although there is acceptable skill for most of the off-equatorial Pacific region.</a:t>
            </a:r>
          </a:p>
          <a:p>
            <a:endParaRPr lang="en-NZ" dirty="0"/>
          </a:p>
          <a:p>
            <a:endParaRPr lang="en-NZ" dirty="0"/>
          </a:p>
          <a:p>
            <a:r>
              <a:rPr lang="en-NZ" dirty="0">
                <a:solidFill>
                  <a:srgbClr val="00B050"/>
                </a:solidFill>
              </a:rPr>
              <a:t>The </a:t>
            </a:r>
            <a:r>
              <a:rPr lang="en-NZ" u="sng" dirty="0">
                <a:solidFill>
                  <a:srgbClr val="00B050"/>
                </a:solidFill>
              </a:rPr>
              <a:t>La Niña-like rainfall outlook pattern c</a:t>
            </a:r>
            <a:r>
              <a:rPr lang="en-NZ" dirty="0">
                <a:solidFill>
                  <a:srgbClr val="00B050"/>
                </a:solidFill>
              </a:rPr>
              <a:t>ontinues over February to April 2026</a:t>
            </a:r>
            <a:r>
              <a:rPr lang="en-NZ" dirty="0"/>
              <a:t>, albeit with reduced confidence due to the longer lead time of the forecast period. </a:t>
            </a:r>
            <a:r>
              <a:rPr lang="en-NZ" dirty="0">
                <a:solidFill>
                  <a:srgbClr val="00B050"/>
                </a:solidFill>
              </a:rPr>
              <a:t>Below normal rainfall is forecast to persist over Nauru eastwards to northern French Polynesia</a:t>
            </a:r>
            <a:r>
              <a:rPr lang="en-NZ" dirty="0"/>
              <a:t>, </a:t>
            </a:r>
            <a:r>
              <a:rPr lang="en-NZ" dirty="0">
                <a:solidFill>
                  <a:srgbClr val="00B050"/>
                </a:solidFill>
              </a:rPr>
              <a:t>with above normal rainfall forecast over Palau and eastwards to the Republic of the Marshall Islands</a:t>
            </a:r>
            <a:r>
              <a:rPr lang="en-NZ" dirty="0"/>
              <a:t>, as well as in a </a:t>
            </a:r>
            <a:r>
              <a:rPr lang="en-NZ" dirty="0">
                <a:solidFill>
                  <a:srgbClr val="00B050"/>
                </a:solidFill>
              </a:rPr>
              <a:t>broad band from Papua New Guinea </a:t>
            </a:r>
            <a:r>
              <a:rPr lang="en-NZ" dirty="0">
                <a:solidFill>
                  <a:srgbClr val="FF0000"/>
                </a:solidFill>
              </a:rPr>
              <a:t>south-eastwards to the southern Cook Islands</a:t>
            </a:r>
          </a:p>
          <a:p>
            <a:endParaRPr lang="en-NZ" dirty="0"/>
          </a:p>
          <a:p>
            <a:r>
              <a:rPr lang="en-NZ" dirty="0">
                <a:solidFill>
                  <a:srgbClr val="00B050"/>
                </a:solidFill>
              </a:rPr>
              <a:t>Above normal air temperatures are favoured across the Pacific for November 2025 to January 2026 </a:t>
            </a:r>
            <a:r>
              <a:rPr lang="en-NZ" dirty="0"/>
              <a:t>for all countries excluding a small band along the equator from Nauru eastwards to the Phoenix Islands (Kiribati) where </a:t>
            </a:r>
            <a:r>
              <a:rPr lang="en-NZ" dirty="0">
                <a:solidFill>
                  <a:srgbClr val="FF0000"/>
                </a:solidFill>
              </a:rPr>
              <a:t>near normal air temperatures are predicted</a:t>
            </a:r>
            <a:r>
              <a:rPr lang="en-NZ" dirty="0"/>
              <a:t>, and </a:t>
            </a:r>
            <a:r>
              <a:rPr lang="en-NZ" dirty="0">
                <a:solidFill>
                  <a:srgbClr val="00B050"/>
                </a:solidFill>
              </a:rPr>
              <a:t>for the Line Islands (Kiribati) south-eastwards over the northern Cook Islands and northern French Polynesia where below normal air temperatures are favoured.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78300-8916-1C02-694A-FC86E50A1436}"/>
              </a:ext>
            </a:extLst>
          </p:cNvPr>
          <p:cNvSpPr txBox="1"/>
          <p:nvPr/>
        </p:nvSpPr>
        <p:spPr>
          <a:xfrm>
            <a:off x="745683" y="7962900"/>
            <a:ext cx="8027134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NZ" sz="2400" b="1">
                <a:solidFill>
                  <a:srgbClr val="00B050"/>
                </a:solidFill>
              </a:rPr>
              <a:t>Green</a:t>
            </a:r>
            <a:r>
              <a:rPr lang="en-NZ" sz="2400"/>
              <a:t>: 	statement broadly consistent with observations </a:t>
            </a:r>
          </a:p>
          <a:p>
            <a:r>
              <a:rPr lang="en-NZ" sz="2400" b="1">
                <a:solidFill>
                  <a:srgbClr val="FF0000"/>
                </a:solidFill>
              </a:rPr>
              <a:t>Red</a:t>
            </a:r>
            <a:r>
              <a:rPr lang="en-NZ" sz="2400"/>
              <a:t>: 		statement less consistent with observations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3BF8B6-1F15-920E-D3AC-BF2D7EFB0867}"/>
              </a:ext>
            </a:extLst>
          </p:cNvPr>
          <p:cNvCxnSpPr/>
          <p:nvPr/>
        </p:nvCxnSpPr>
        <p:spPr>
          <a:xfrm>
            <a:off x="10029825" y="1257300"/>
            <a:ext cx="0" cy="838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5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452AE-C704-E581-990C-8A6773D5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0286DBF3-D785-572C-F463-F5F292E4C2AB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27C86-CC95-218B-4984-ED30A5C7817D}"/>
              </a:ext>
            </a:extLst>
          </p:cNvPr>
          <p:cNvSpPr txBox="1"/>
          <p:nvPr/>
        </p:nvSpPr>
        <p:spPr>
          <a:xfrm>
            <a:off x="717108" y="20385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600">
                <a:solidFill>
                  <a:schemeClr val="tx2">
                    <a:lumMod val="50000"/>
                  </a:schemeClr>
                </a:solidFill>
              </a:rPr>
              <a:t>ENSO outlook vs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CBFD6-FCEB-84B6-025A-D6F1E112FD39}"/>
              </a:ext>
            </a:extLst>
          </p:cNvPr>
          <p:cNvSpPr txBox="1"/>
          <p:nvPr/>
        </p:nvSpPr>
        <p:spPr>
          <a:xfrm>
            <a:off x="717108" y="935929"/>
            <a:ext cx="16275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i="1">
                <a:solidFill>
                  <a:srgbClr val="00B050"/>
                </a:solidFill>
              </a:rPr>
              <a:t>La Niña conditions very likely to become established over the next three month period (November 2025 – January 2026)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25591-03D6-2EAB-5B95-A3F65451DB27}"/>
              </a:ext>
            </a:extLst>
          </p:cNvPr>
          <p:cNvSpPr txBox="1"/>
          <p:nvPr/>
        </p:nvSpPr>
        <p:spPr>
          <a:xfrm>
            <a:off x="736158" y="1587133"/>
            <a:ext cx="16104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i="1">
                <a:solidFill>
                  <a:srgbClr val="00B050"/>
                </a:solidFill>
              </a:rPr>
              <a:t>Consensus is that this event will be short-lived, with a return to Neutral conditions likely in the first quarter of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81FCE-56F5-FCEA-6922-A18EB084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28812"/>
            <a:ext cx="16764000" cy="3520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A1D4C2-F03E-B2E9-CB3A-7E98A6584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0" y="5929608"/>
            <a:ext cx="4863106" cy="318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F18777-E115-4CE1-F74F-AF0F4762DFEC}"/>
              </a:ext>
            </a:extLst>
          </p:cNvPr>
          <p:cNvSpPr txBox="1"/>
          <p:nvPr/>
        </p:nvSpPr>
        <p:spPr>
          <a:xfrm>
            <a:off x="748307" y="5842037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/>
              <a:t>Evolution of the RONI (Relative Oceanic Nino Index) and SOI </a:t>
            </a:r>
            <a:r>
              <a:rPr lang="en-NZ" b="1"/>
              <a:t>consistent with weak La Nina </a:t>
            </a:r>
            <a:r>
              <a:rPr lang="en-NZ"/>
              <a:t>conditions between about October 2025 and March 2026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ACB7F8-6285-734A-78C7-1E8C3B06C3F9}"/>
              </a:ext>
            </a:extLst>
          </p:cNvPr>
          <p:cNvGrpSpPr/>
          <p:nvPr/>
        </p:nvGrpSpPr>
        <p:grpSpPr>
          <a:xfrm>
            <a:off x="3834475" y="6580812"/>
            <a:ext cx="7377919" cy="3180351"/>
            <a:chOff x="4038600" y="6454074"/>
            <a:chExt cx="7377919" cy="31803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F96F45-041E-AECB-2AFD-5DBCA6F7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082"/>
            <a:stretch>
              <a:fillRect/>
            </a:stretch>
          </p:blipFill>
          <p:spPr>
            <a:xfrm>
              <a:off x="4038600" y="6454074"/>
              <a:ext cx="7377919" cy="318035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7B540B5-CC6D-06EF-B347-E9C65E71778A}"/>
                    </a:ext>
                  </a:extLst>
                </p14:cNvPr>
                <p14:cNvContentPartPr/>
                <p14:nvPr/>
              </p14:nvContentPartPr>
              <p14:xfrm>
                <a:off x="8424720" y="9476775"/>
                <a:ext cx="490320" cy="49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7B540B5-CC6D-06EF-B347-E9C65E71778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8746" y="9404775"/>
                  <a:ext cx="561907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EA9BC80-C42D-CF86-FDBF-7AA7607138FA}"/>
                    </a:ext>
                  </a:extLst>
                </p14:cNvPr>
                <p14:cNvContentPartPr/>
                <p14:nvPr/>
              </p14:nvContentPartPr>
              <p14:xfrm>
                <a:off x="8410680" y="6733575"/>
                <a:ext cx="548280" cy="28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EA9BC80-C42D-CF86-FDBF-7AA7607138F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4680" y="6661575"/>
                  <a:ext cx="619920" cy="171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383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Zonal Wind / Walker circulation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FB30BC-1EEB-F0DD-4219-CF5576F0F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2" y="1493785"/>
            <a:ext cx="6062035" cy="67940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8BD58-DA1F-E369-3A41-E3BE17E02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409700"/>
            <a:ext cx="8256042" cy="6697715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9CBA94FD-5E0F-2390-51FB-128659B97A33}"/>
              </a:ext>
            </a:extLst>
          </p:cNvPr>
          <p:cNvSpPr txBox="1"/>
          <p:nvPr/>
        </p:nvSpPr>
        <p:spPr>
          <a:xfrm>
            <a:off x="10300221" y="1009021"/>
            <a:ext cx="3352800" cy="458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0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Velocity Potential (ERA5)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45A5B-6CFB-91F2-4644-48F2BDCA9CA3}"/>
              </a:ext>
            </a:extLst>
          </p:cNvPr>
          <p:cNvSpPr txBox="1"/>
          <p:nvPr/>
        </p:nvSpPr>
        <p:spPr>
          <a:xfrm>
            <a:off x="3810000" y="9267825"/>
            <a:ext cx="1399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/>
              <a:t>Enhanced trade winds west of the International Dateline, and VP anomalies consistent with a regionally enhanced Walker Circulation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F8547-F909-5469-00A8-7EC1E7140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16711C-FF63-DEDE-A91B-62689C9BB366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4FBF25F-464F-1435-0D30-0D2798ABF488}"/>
              </a:ext>
            </a:extLst>
          </p:cNvPr>
          <p:cNvGrpSpPr/>
          <p:nvPr/>
        </p:nvGrpSpPr>
        <p:grpSpPr>
          <a:xfrm>
            <a:off x="2555621" y="2175004"/>
            <a:ext cx="428212" cy="42821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F072372-F46D-DB62-1E19-6F316FCCB2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9302494-E088-11E4-CAE8-23BA40FEC7E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8252FCBE-3C04-A3F1-CCAB-9E0610D4DC8F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Cloudiness / convection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954645D-90A3-B4DE-352C-B5F53D251797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5E313-0A5C-B900-2DA2-84C2DB47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0" y="2156976"/>
            <a:ext cx="5350345" cy="599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E9A42-6359-FBF0-24AB-31CF2D5E1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983158"/>
            <a:ext cx="9054353" cy="5772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ED3A9-F0B4-91D8-9C3D-A8DFCDC1C10E}"/>
              </a:ext>
            </a:extLst>
          </p:cNvPr>
          <p:cNvSpPr txBox="1"/>
          <p:nvPr/>
        </p:nvSpPr>
        <p:spPr>
          <a:xfrm>
            <a:off x="3810000" y="9267825"/>
            <a:ext cx="11271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/>
              <a:t>Decreased convection east of the International Dateline, increased convection over the Maritime Continent</a:t>
            </a:r>
          </a:p>
        </p:txBody>
      </p:sp>
    </p:spTree>
    <p:extLst>
      <p:ext uri="{BB962C8B-B14F-4D97-AF65-F5344CB8AC3E}">
        <p14:creationId xmlns:p14="http://schemas.microsoft.com/office/powerpoint/2010/main" val="3640114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7F783-82AC-9FD8-1C43-710A128C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5D7287-0D02-BB42-DC21-8896899FBF56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AU"/>
              <a:t>past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FCF8ADC-D1E6-B303-EB16-05E7113E485E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Rainfall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BEF9119-3B03-14DA-C565-2CFE68EA1328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91C73-1306-C9D1-1CA2-D33507848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18" y="2014859"/>
            <a:ext cx="7858019" cy="59346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661DD9-00F5-3E85-734F-FAFF0CDCC3E9}"/>
              </a:ext>
            </a:extLst>
          </p:cNvPr>
          <p:cNvSpPr txBox="1"/>
          <p:nvPr/>
        </p:nvSpPr>
        <p:spPr>
          <a:xfrm>
            <a:off x="1129105" y="1567839"/>
            <a:ext cx="22894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b="1"/>
              <a:t>Past 6 months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52D9E-B7DC-8A00-36F7-1C2FEAA0F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654" y="2085320"/>
            <a:ext cx="7966064" cy="59493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704A71-C21F-6F8D-4354-DEE8AAA14C42}"/>
              </a:ext>
            </a:extLst>
          </p:cNvPr>
          <p:cNvSpPr txBox="1"/>
          <p:nvPr/>
        </p:nvSpPr>
        <p:spPr>
          <a:xfrm>
            <a:off x="9677400" y="1562100"/>
            <a:ext cx="22894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b="1"/>
              <a:t>Past 3 months</a:t>
            </a:r>
          </a:p>
        </p:txBody>
      </p:sp>
    </p:spTree>
    <p:extLst>
      <p:ext uri="{BB962C8B-B14F-4D97-AF65-F5344CB8AC3E}">
        <p14:creationId xmlns:p14="http://schemas.microsoft.com/office/powerpoint/2010/main" val="405995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CA411-90D2-39D3-B173-2DFC8B70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FACA32-B59C-1E61-1F5B-4691763DF51F}"/>
              </a:ext>
            </a:extLst>
          </p:cNvPr>
          <p:cNvSpPr/>
          <p:nvPr/>
        </p:nvSpPr>
        <p:spPr>
          <a:xfrm flipH="1" flipV="1">
            <a:off x="-328918" y="-105156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75926" y="0"/>
                </a:lnTo>
                <a:lnTo>
                  <a:pt x="3975926" y="411480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6EB3536-00CB-9831-3506-8C6825587E7A}"/>
              </a:ext>
            </a:extLst>
          </p:cNvPr>
          <p:cNvSpPr txBox="1"/>
          <p:nvPr/>
        </p:nvSpPr>
        <p:spPr>
          <a:xfrm>
            <a:off x="1028700" y="496570"/>
            <a:ext cx="16230600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500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Rainfall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3C3D6E4-7C3D-CF31-4C15-CC50C09EB44C}"/>
              </a:ext>
            </a:extLst>
          </p:cNvPr>
          <p:cNvSpPr/>
          <p:nvPr/>
        </p:nvSpPr>
        <p:spPr>
          <a:xfrm>
            <a:off x="244739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2" y="0"/>
                </a:lnTo>
                <a:lnTo>
                  <a:pt x="2828612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D4CA3-B57E-6C3C-116C-ADEE87D93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62" y="3086100"/>
            <a:ext cx="7806746" cy="586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2F888-ED30-C001-B425-CCB42349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78" y="3086100"/>
            <a:ext cx="8016229" cy="6001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C26895-38E7-39CC-C1A4-6996E158925A}"/>
              </a:ext>
            </a:extLst>
          </p:cNvPr>
          <p:cNvSpPr txBox="1"/>
          <p:nvPr/>
        </p:nvSpPr>
        <p:spPr>
          <a:xfrm>
            <a:off x="1034387" y="2562880"/>
            <a:ext cx="228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/>
              <a:t>Past 6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93664D-700F-6A04-270C-911736851ECF}"/>
              </a:ext>
            </a:extLst>
          </p:cNvPr>
          <p:cNvSpPr txBox="1"/>
          <p:nvPr/>
        </p:nvSpPr>
        <p:spPr>
          <a:xfrm>
            <a:off x="9582682" y="2557141"/>
            <a:ext cx="228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/>
              <a:t>Past 3 months</a:t>
            </a:r>
          </a:p>
        </p:txBody>
      </p:sp>
    </p:spTree>
    <p:extLst>
      <p:ext uri="{BB962C8B-B14F-4D97-AF65-F5344CB8AC3E}">
        <p14:creationId xmlns:p14="http://schemas.microsoft.com/office/powerpoint/2010/main" val="2552086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756</Words>
  <Application>Microsoft Macintosh PowerPoint</Application>
  <PresentationFormat>Custom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Roboto Bold</vt:lpstr>
      <vt:lpstr>Bebas Neue Bold</vt:lpstr>
      <vt:lpstr>Arial</vt:lpstr>
      <vt:lpstr>Barlow SemiCondensed Semi-Bold</vt:lpstr>
      <vt:lpstr>Calibri</vt:lpstr>
      <vt:lpstr>Barlow SemiCondensed</vt:lpstr>
      <vt:lpstr>Lato 2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PICOF-18 Presentation Template</dc:title>
  <cp:lastModifiedBy>Sunny Seuseu</cp:lastModifiedBy>
  <cp:revision>2</cp:revision>
  <dcterms:created xsi:type="dcterms:W3CDTF">2006-08-16T00:00:00Z</dcterms:created>
  <dcterms:modified xsi:type="dcterms:W3CDTF">2026-04-22T20:29:25Z</dcterms:modified>
  <dc:identifier>DAHEuX6pt1I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2026-04-16T22:28:52Z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f8c50276-a201-408e-a8b4-aa496e2a26cf</vt:lpwstr>
  </property>
  <property fmtid="{D5CDD505-2E9C-101B-9397-08002B2CF9AE}" pid="7" name="MSIP_Label_defa4170-0d19-0005-0004-bc88714345d2_ActionId">
    <vt:lpwstr>da595d53-7f61-4a5e-8ddb-f0aad5efee51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